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0" r:id="rId1"/>
  </p:sldMasterIdLst>
  <p:sldIdLst>
    <p:sldId id="256" r:id="rId2"/>
    <p:sldId id="260" r:id="rId3"/>
    <p:sldId id="261" r:id="rId4"/>
    <p:sldId id="262" r:id="rId5"/>
    <p:sldId id="263" r:id="rId6"/>
    <p:sldId id="265" r:id="rId7"/>
    <p:sldId id="268" r:id="rId8"/>
    <p:sldId id="269" r:id="rId9"/>
    <p:sldId id="271" r:id="rId10"/>
    <p:sldId id="273" r:id="rId11"/>
    <p:sldId id="280" r:id="rId12"/>
    <p:sldId id="281" r:id="rId13"/>
    <p:sldId id="287" r:id="rId14"/>
    <p:sldId id="282" r:id="rId15"/>
    <p:sldId id="283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294" r:id="rId31"/>
    <p:sldId id="295" r:id="rId32"/>
    <p:sldId id="286" r:id="rId33"/>
    <p:sldId id="288" r:id="rId34"/>
    <p:sldId id="296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347" autoAdjust="0"/>
  </p:normalViewPr>
  <p:slideViewPr>
    <p:cSldViewPr snapToGrid="0" snapToObjects="1">
      <p:cViewPr varScale="1">
        <p:scale>
          <a:sx n="128" d="100"/>
          <a:sy n="128" d="100"/>
        </p:scale>
        <p:origin x="-126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7/28/11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9C98-EE1B-374B-9BA5-32097E949942}" type="datetimeFigureOut">
              <a:rPr lang="en-US" smtClean="0"/>
              <a:pPr/>
              <a:t>7/28/11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8A7F-5590-7248-A3CE-85B2DE3425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9C98-EE1B-374B-9BA5-32097E949942}" type="datetimeFigureOut">
              <a:rPr lang="en-US" smtClean="0"/>
              <a:pPr/>
              <a:t>7/28/11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8A7F-5590-7248-A3CE-85B2DE342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9C98-EE1B-374B-9BA5-32097E949942}" type="datetimeFigureOut">
              <a:rPr lang="en-US" smtClean="0"/>
              <a:pPr/>
              <a:t>7/28/11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8A7F-5590-7248-A3CE-85B2DE342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9C98-EE1B-374B-9BA5-32097E949942}" type="datetimeFigureOut">
              <a:rPr lang="en-US" smtClean="0"/>
              <a:pPr/>
              <a:t>7/28/11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8A7F-5590-7248-A3CE-85B2DE342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9C98-EE1B-374B-9BA5-32097E949942}" type="datetimeFigureOut">
              <a:rPr lang="en-US" smtClean="0"/>
              <a:pPr/>
              <a:t>7/28/11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8A7F-5590-7248-A3CE-85B2DE3425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7/28/11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9C98-EE1B-374B-9BA5-32097E949942}" type="datetimeFigureOut">
              <a:rPr lang="en-US" smtClean="0"/>
              <a:pPr/>
              <a:t>7/28/11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8A7F-5590-7248-A3CE-85B2DE342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9C98-EE1B-374B-9BA5-32097E949942}" type="datetimeFigureOut">
              <a:rPr lang="en-US" smtClean="0"/>
              <a:pPr/>
              <a:t>7/28/11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8A7F-5590-7248-A3CE-85B2DE342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9C98-EE1B-374B-9BA5-32097E949942}" type="datetimeFigureOut">
              <a:rPr lang="en-US" smtClean="0"/>
              <a:pPr/>
              <a:t>7/28/11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8A7F-5590-7248-A3CE-85B2DE342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9C98-EE1B-374B-9BA5-32097E949942}" type="datetimeFigureOut">
              <a:rPr lang="en-US" smtClean="0"/>
              <a:pPr/>
              <a:t>7/28/11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8A7F-5590-7248-A3CE-85B2DE342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9C98-EE1B-374B-9BA5-32097E949942}" type="datetimeFigureOut">
              <a:rPr lang="en-US" smtClean="0"/>
              <a:pPr/>
              <a:t>7/28/11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8A7F-5590-7248-A3CE-85B2DE342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E159C98-EE1B-374B-9BA5-32097E949942}" type="datetimeFigureOut">
              <a:rPr lang="en-US" smtClean="0"/>
              <a:pPr/>
              <a:t>7/28/11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422A8A7F-5590-7248-A3CE-85B2DE342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.xlsx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2.xlsx"/><Relationship Id="rId4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3.xlsx"/><Relationship Id="rId4" Type="http://schemas.openxmlformats.org/officeDocument/2006/relationships/image" Target="../media/image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4.xlsx"/><Relationship Id="rId4" Type="http://schemas.openxmlformats.org/officeDocument/2006/relationships/image" Target="../media/image5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5.xlsx"/><Relationship Id="rId4" Type="http://schemas.openxmlformats.org/officeDocument/2006/relationships/image" Target="../media/image6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6.xlsx"/><Relationship Id="rId4" Type="http://schemas.openxmlformats.org/officeDocument/2006/relationships/image" Target="../media/image7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7.xlsx"/><Relationship Id="rId4" Type="http://schemas.openxmlformats.org/officeDocument/2006/relationships/image" Target="../media/image8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8.xlsx"/><Relationship Id="rId4" Type="http://schemas.openxmlformats.org/officeDocument/2006/relationships/image" Target="../media/image9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9.xlsx"/><Relationship Id="rId4" Type="http://schemas.openxmlformats.org/officeDocument/2006/relationships/image" Target="../media/image10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0.xlsx"/><Relationship Id="rId4" Type="http://schemas.openxmlformats.org/officeDocument/2006/relationships/image" Target="../media/image11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1.xlsx"/><Relationship Id="rId4" Type="http://schemas.openxmlformats.org/officeDocument/2006/relationships/image" Target="../media/image12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2.xlsx"/><Relationship Id="rId4" Type="http://schemas.openxmlformats.org/officeDocument/2006/relationships/image" Target="../media/image13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3.xlsx"/><Relationship Id="rId4" Type="http://schemas.openxmlformats.org/officeDocument/2006/relationships/image" Target="../media/image14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4.xlsx"/><Relationship Id="rId4" Type="http://schemas.openxmlformats.org/officeDocument/2006/relationships/image" Target="../media/image15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5.xlsx"/><Relationship Id="rId4" Type="http://schemas.openxmlformats.org/officeDocument/2006/relationships/image" Target="../media/image16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687" y="1118123"/>
            <a:ext cx="6002829" cy="303955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Single-center Phase I/II Trial </a:t>
            </a:r>
            <a:br>
              <a:rPr lang="en-US" sz="3600" b="1" dirty="0" smtClean="0"/>
            </a:br>
            <a:r>
              <a:rPr lang="en-US" sz="3600" b="1" dirty="0" smtClean="0"/>
              <a:t>of Sodium </a:t>
            </a:r>
            <a:r>
              <a:rPr lang="en-US" sz="3600" b="1" dirty="0" err="1" smtClean="0"/>
              <a:t>Oxybate</a:t>
            </a:r>
            <a:r>
              <a:rPr lang="en-US" sz="3600" b="1" dirty="0" smtClean="0"/>
              <a:t> in Patients with Alternating Hemiplegia of Childhood</a:t>
            </a:r>
            <a:br>
              <a:rPr lang="en-US" sz="3600" b="1" dirty="0" smtClean="0"/>
            </a:br>
            <a:r>
              <a:rPr lang="en-US" sz="3600" b="1" dirty="0" smtClean="0"/>
              <a:t> (AHC-SO)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0745" y="4594985"/>
            <a:ext cx="6400800" cy="15481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Aga </a:t>
            </a:r>
            <a:r>
              <a:rPr lang="en-US" dirty="0" smtClean="0"/>
              <a:t>Julia Lewelt</a:t>
            </a:r>
            <a:r>
              <a:rPr lang="en-US" dirty="0"/>
              <a:t>, MD</a:t>
            </a:r>
          </a:p>
          <a:p>
            <a:r>
              <a:rPr lang="en-US" dirty="0"/>
              <a:t>Physical Medicine and Rehabilitation</a:t>
            </a:r>
          </a:p>
          <a:p>
            <a:r>
              <a:rPr lang="en-US" dirty="0"/>
              <a:t>University of Utah</a:t>
            </a:r>
          </a:p>
          <a:p>
            <a:r>
              <a:rPr lang="en-US" dirty="0" smtClean="0"/>
              <a:t>AHC Family Meeting</a:t>
            </a:r>
            <a:endParaRPr lang="en-US" dirty="0"/>
          </a:p>
          <a:p>
            <a:r>
              <a:rPr lang="en-US" dirty="0" smtClean="0"/>
              <a:t>July 22, </a:t>
            </a:r>
            <a:r>
              <a:rPr lang="en-US" dirty="0"/>
              <a:t>2011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Study Design: Initiation phase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/>
              <a:t>Friday</a:t>
            </a:r>
            <a:endParaRPr lang="en-US" dirty="0" smtClean="0"/>
          </a:p>
          <a:p>
            <a:pPr lvl="0"/>
            <a:r>
              <a:rPr lang="en-US" dirty="0" smtClean="0"/>
              <a:t>Labs repeated</a:t>
            </a:r>
          </a:p>
          <a:p>
            <a:pPr lvl="0"/>
            <a:r>
              <a:rPr lang="en-US" dirty="0" smtClean="0"/>
              <a:t>CCTS pharmacist dispenses bottle of SO to the primary caregiver </a:t>
            </a:r>
          </a:p>
          <a:p>
            <a:pPr lvl="0"/>
            <a:r>
              <a:rPr lang="en-US" dirty="0" smtClean="0"/>
              <a:t>Caregivers provided detailed instructions regarding dosage during episodes for use during subsequent 6-week on-drug study period at home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454" y="107576"/>
            <a:ext cx="8520545" cy="133695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Study Design: On-drug 6 weeks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caregiver continues to submit the daily online AHC Episode Log x 6 weeks documenting: </a:t>
            </a:r>
            <a:endParaRPr lang="en-US" sz="3600" dirty="0" smtClean="0"/>
          </a:p>
          <a:p>
            <a:pPr lvl="1"/>
            <a:r>
              <a:rPr lang="en-US" dirty="0" smtClean="0"/>
              <a:t>all AHC episodes</a:t>
            </a:r>
            <a:endParaRPr lang="en-US" sz="3200" dirty="0" smtClean="0"/>
          </a:p>
          <a:p>
            <a:pPr lvl="1"/>
            <a:r>
              <a:rPr lang="en-US" dirty="0" smtClean="0"/>
              <a:t>exact doses and times of SO administration</a:t>
            </a:r>
            <a:endParaRPr lang="en-US" sz="3200" dirty="0" smtClean="0"/>
          </a:p>
          <a:p>
            <a:pPr lvl="1"/>
            <a:r>
              <a:rPr lang="en-US" dirty="0" smtClean="0"/>
              <a:t>duration of episodes before and after SO administration</a:t>
            </a:r>
            <a:endParaRPr lang="en-US" sz="3200" dirty="0" smtClean="0"/>
          </a:p>
          <a:p>
            <a:pPr lvl="1"/>
            <a:r>
              <a:rPr lang="en-US" dirty="0" smtClean="0"/>
              <a:t>any side effects </a:t>
            </a:r>
            <a:endParaRPr lang="en-US" sz="3200" dirty="0" smtClean="0"/>
          </a:p>
          <a:p>
            <a:pPr lvl="0"/>
            <a:r>
              <a:rPr lang="en-US" dirty="0" smtClean="0"/>
              <a:t>Participants required to be under adult supervision and on continuous pulse </a:t>
            </a:r>
            <a:r>
              <a:rPr lang="en-US" dirty="0" err="1" smtClean="0"/>
              <a:t>oximetry</a:t>
            </a:r>
            <a:r>
              <a:rPr lang="en-US" dirty="0" smtClean="0"/>
              <a:t> for at least 4 hours after dose administration </a:t>
            </a:r>
            <a:endParaRPr lang="en-US" sz="3600" dirty="0" smtClean="0"/>
          </a:p>
          <a:p>
            <a:r>
              <a:rPr lang="en-US" dirty="0" smtClean="0"/>
              <a:t>Weekly phone calls by study team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Study Design: Follow up visit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participant returns to the CCTS for a 1-day evaluation within 1 week of completing the on-drug 6 week phase</a:t>
            </a:r>
            <a:endParaRPr lang="en-US" sz="3600" dirty="0" smtClean="0"/>
          </a:p>
          <a:p>
            <a:pPr lvl="0"/>
            <a:r>
              <a:rPr lang="en-US" dirty="0" smtClean="0"/>
              <a:t>This final clinical assessment includes  </a:t>
            </a:r>
            <a:endParaRPr lang="en-US" sz="3600" dirty="0" smtClean="0"/>
          </a:p>
          <a:p>
            <a:pPr lvl="1"/>
            <a:r>
              <a:rPr lang="en-US" sz="2400" dirty="0" smtClean="0"/>
              <a:t>interim history and physical </a:t>
            </a:r>
          </a:p>
          <a:p>
            <a:pPr lvl="1"/>
            <a:r>
              <a:rPr lang="en-US" sz="2400" dirty="0" smtClean="0"/>
              <a:t>neuropsychological testing </a:t>
            </a:r>
          </a:p>
          <a:p>
            <a:pPr lvl="1"/>
            <a:r>
              <a:rPr lang="en-US" sz="2400" dirty="0"/>
              <a:t>q</a:t>
            </a:r>
            <a:r>
              <a:rPr lang="en-US" sz="2400" dirty="0" smtClean="0"/>
              <a:t>uestionnaires</a:t>
            </a:r>
          </a:p>
          <a:p>
            <a:pPr lvl="1"/>
            <a:r>
              <a:rPr lang="en-US" sz="2400" dirty="0"/>
              <a:t>r</a:t>
            </a:r>
            <a:r>
              <a:rPr lang="en-US" sz="2400" dirty="0" smtClean="0"/>
              <a:t>eview of amount of remaining study drug</a:t>
            </a:r>
          </a:p>
          <a:p>
            <a:pPr lvl="1"/>
            <a:r>
              <a:rPr lang="en-US" sz="2400" dirty="0"/>
              <a:t>r</a:t>
            </a:r>
            <a:r>
              <a:rPr lang="en-US" sz="2400" dirty="0" smtClean="0"/>
              <a:t>eview on AHC Episode Log data</a:t>
            </a:r>
          </a:p>
          <a:p>
            <a:pPr lvl="1"/>
            <a:r>
              <a:rPr lang="en-US" sz="2400" dirty="0"/>
              <a:t>o</a:t>
            </a:r>
            <a:r>
              <a:rPr lang="en-US" sz="2400" dirty="0" smtClean="0"/>
              <a:t>ption to continue drug</a:t>
            </a:r>
          </a:p>
          <a:p>
            <a:pPr lvl="0"/>
            <a:r>
              <a:rPr lang="en-US" dirty="0" smtClean="0"/>
              <a:t>A written plan of action </a:t>
            </a:r>
            <a:r>
              <a:rPr lang="en-US" dirty="0"/>
              <a:t>i</a:t>
            </a:r>
            <a:r>
              <a:rPr lang="en-US" dirty="0" smtClean="0"/>
              <a:t>s provided to the family at the time of this follow-up visit, with copies sent to local physicians 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454" y="107576"/>
            <a:ext cx="8520545" cy="133695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Study Design: Maintenance phase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caregiver continues to submit the daily online AHC Episode Log as able</a:t>
            </a:r>
          </a:p>
          <a:p>
            <a:r>
              <a:rPr lang="en-US" dirty="0" smtClean="0"/>
              <a:t>Study investigators hold conference calls to review and discuss individual participants’ data</a:t>
            </a:r>
          </a:p>
          <a:p>
            <a:r>
              <a:rPr lang="en-US" dirty="0" smtClean="0"/>
              <a:t>Dosing regimens modified</a:t>
            </a:r>
            <a:endParaRPr lang="en-US" sz="3600" dirty="0" smtClean="0"/>
          </a:p>
          <a:p>
            <a:r>
              <a:rPr lang="en-US" dirty="0" smtClean="0"/>
              <a:t>Quarterly phone calls by study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615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AHC-SO study design summary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8657"/>
          </a:xfrm>
        </p:spPr>
        <p:txBody>
          <a:bodyPr>
            <a:normAutofit/>
          </a:bodyPr>
          <a:lstStyle/>
          <a:p>
            <a:r>
              <a:rPr lang="en-US" b="1" dirty="0" smtClean="0"/>
              <a:t>Pre-drug phase</a:t>
            </a:r>
            <a:r>
              <a:rPr lang="en-US" dirty="0" smtClean="0"/>
              <a:t>: 6 weeks of daily AHC online episode log OFF study drug</a:t>
            </a:r>
          </a:p>
          <a:p>
            <a:r>
              <a:rPr lang="en-US" b="1" dirty="0" smtClean="0"/>
              <a:t>Drug initiation phase</a:t>
            </a:r>
            <a:r>
              <a:rPr lang="en-US" dirty="0" smtClean="0"/>
              <a:t>: 5-day admission to CCTS in Utah for study drug dose titration</a:t>
            </a:r>
          </a:p>
          <a:p>
            <a:r>
              <a:rPr lang="en-US" b="1" dirty="0" smtClean="0"/>
              <a:t>On-drug 6 week phase</a:t>
            </a:r>
            <a:r>
              <a:rPr lang="en-US" dirty="0" smtClean="0"/>
              <a:t>: 6 weeks of daily AHC online episode log ON study drug</a:t>
            </a:r>
          </a:p>
          <a:p>
            <a:r>
              <a:rPr lang="en-US" b="1" dirty="0" smtClean="0"/>
              <a:t>Follow up</a:t>
            </a:r>
            <a:r>
              <a:rPr lang="en-US" dirty="0" smtClean="0"/>
              <a:t>: 1-day follow up visit  at CCTS in Utah</a:t>
            </a:r>
          </a:p>
          <a:p>
            <a:r>
              <a:rPr lang="en-US" b="1" dirty="0" smtClean="0"/>
              <a:t>Maintenance phase: </a:t>
            </a:r>
            <a:r>
              <a:rPr lang="en-US" dirty="0" smtClean="0"/>
              <a:t>Optional continuation of study drug and daily online AHC episode log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078458"/>
              </p:ext>
            </p:extLst>
          </p:nvPr>
        </p:nvGraphicFramePr>
        <p:xfrm>
          <a:off x="628964" y="2413513"/>
          <a:ext cx="7962587" cy="2238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Worksheet" r:id="rId3" imgW="3568700" imgH="1003300" progId="Excel.Sheet.12">
                  <p:embed/>
                </p:oleObj>
              </mc:Choice>
              <mc:Fallback>
                <p:oleObj name="Worksheet" r:id="rId3" imgW="3568700" imgH="1003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964" y="2413513"/>
                        <a:ext cx="7962587" cy="2238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2547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890045"/>
              </p:ext>
            </p:extLst>
          </p:nvPr>
        </p:nvGraphicFramePr>
        <p:xfrm>
          <a:off x="190500" y="1731963"/>
          <a:ext cx="8826500" cy="378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Worksheet" r:id="rId3" imgW="7620000" imgH="3098800" progId="Excel.Sheet.12">
                  <p:embed/>
                </p:oleObj>
              </mc:Choice>
              <mc:Fallback>
                <p:oleObj name="Worksheet" r:id="rId3" imgW="7620000" imgH="3098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" y="1731963"/>
                        <a:ext cx="8826500" cy="378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9586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588610"/>
              </p:ext>
            </p:extLst>
          </p:nvPr>
        </p:nvGraphicFramePr>
        <p:xfrm>
          <a:off x="186526" y="1808055"/>
          <a:ext cx="8775279" cy="4224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Worksheet" r:id="rId3" imgW="5422900" imgH="2578100" progId="Excel.Sheet.12">
                  <p:embed/>
                </p:oleObj>
              </mc:Choice>
              <mc:Fallback>
                <p:oleObj name="Worksheet" r:id="rId3" imgW="5422900" imgH="2578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6526" y="1808055"/>
                        <a:ext cx="8775279" cy="4224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7709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143496"/>
              </p:ext>
            </p:extLst>
          </p:nvPr>
        </p:nvGraphicFramePr>
        <p:xfrm>
          <a:off x="36309" y="1860549"/>
          <a:ext cx="9107691" cy="3680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Worksheet" r:id="rId3" imgW="8293100" imgH="3136900" progId="Excel.Sheet.12">
                  <p:embed/>
                </p:oleObj>
              </mc:Choice>
              <mc:Fallback>
                <p:oleObj name="Worksheet" r:id="rId3" imgW="8293100" imgH="3136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309" y="1860549"/>
                        <a:ext cx="9107691" cy="3680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173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674911"/>
              </p:ext>
            </p:extLst>
          </p:nvPr>
        </p:nvGraphicFramePr>
        <p:xfrm>
          <a:off x="115448" y="1808641"/>
          <a:ext cx="8956309" cy="4006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Worksheet" r:id="rId3" imgW="5308600" imgH="2374900" progId="Excel.Sheet.12">
                  <p:embed/>
                </p:oleObj>
              </mc:Choice>
              <mc:Fallback>
                <p:oleObj name="Worksheet" r:id="rId3" imgW="5308600" imgH="2374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448" y="1808641"/>
                        <a:ext cx="8956309" cy="4006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9077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39"/>
            <a:ext cx="8229600" cy="1323252"/>
          </a:xfrm>
        </p:spPr>
        <p:txBody>
          <a:bodyPr>
            <a:noAutofit/>
          </a:bodyPr>
          <a:lstStyle/>
          <a:p>
            <a:r>
              <a:rPr lang="en-US" sz="4000" dirty="0" smtClean="0"/>
              <a:t>Unknown disease pathology and </a:t>
            </a:r>
            <a:br>
              <a:rPr lang="en-US" sz="4000" dirty="0" smtClean="0"/>
            </a:br>
            <a:r>
              <a:rPr lang="en-US" sz="4000" dirty="0" smtClean="0"/>
              <a:t>no effective treatment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 </a:t>
            </a:r>
            <a:r>
              <a:rPr lang="en-US" dirty="0"/>
              <a:t>pathologic basis for symptoms and signs in AHC remains </a:t>
            </a:r>
            <a:r>
              <a:rPr lang="en-US" dirty="0" smtClean="0"/>
              <a:t>uncertain. Unknown cause.</a:t>
            </a:r>
            <a:endParaRPr lang="en-US" dirty="0"/>
          </a:p>
          <a:p>
            <a:pPr lvl="0"/>
            <a:r>
              <a:rPr lang="en-US" dirty="0" smtClean="0"/>
              <a:t>Therapeutic </a:t>
            </a:r>
            <a:r>
              <a:rPr lang="en-US" dirty="0"/>
              <a:t>options for AHC remain </a:t>
            </a:r>
            <a:r>
              <a:rPr lang="en-US" dirty="0" smtClean="0"/>
              <a:t>limited </a:t>
            </a:r>
            <a:endParaRPr lang="en-US" dirty="0"/>
          </a:p>
          <a:p>
            <a:r>
              <a:rPr lang="en-US" dirty="0" smtClean="0"/>
              <a:t>Sleep, whether natural or induced with medications, </a:t>
            </a:r>
            <a:r>
              <a:rPr lang="en-US" dirty="0"/>
              <a:t>remains the most reliable and effective </a:t>
            </a:r>
            <a:r>
              <a:rPr lang="en-US" dirty="0" smtClean="0"/>
              <a:t>strategy </a:t>
            </a:r>
            <a:r>
              <a:rPr lang="en-US" dirty="0"/>
              <a:t>for symptomatic </a:t>
            </a:r>
            <a:r>
              <a:rPr lang="en-US" dirty="0" smtClean="0"/>
              <a:t>relief in most children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542702"/>
              </p:ext>
            </p:extLst>
          </p:nvPr>
        </p:nvGraphicFramePr>
        <p:xfrm>
          <a:off x="42349" y="1770524"/>
          <a:ext cx="9087220" cy="4160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Worksheet" r:id="rId3" imgW="6426200" imgH="2768600" progId="Excel.Sheet.12">
                  <p:embed/>
                </p:oleObj>
              </mc:Choice>
              <mc:Fallback>
                <p:oleObj name="Worksheet" r:id="rId3" imgW="6426200" imgH="2768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49" y="1770524"/>
                        <a:ext cx="9087220" cy="4160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9077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957957"/>
              </p:ext>
            </p:extLst>
          </p:nvPr>
        </p:nvGraphicFramePr>
        <p:xfrm>
          <a:off x="287876" y="1800529"/>
          <a:ext cx="8601771" cy="4548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Worksheet" r:id="rId3" imgW="5803900" imgH="2997200" progId="Excel.Sheet.12">
                  <p:embed/>
                </p:oleObj>
              </mc:Choice>
              <mc:Fallback>
                <p:oleObj name="Worksheet" r:id="rId3" imgW="5803900" imgH="2997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7876" y="1800529"/>
                        <a:ext cx="8601771" cy="4548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9077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795527"/>
              </p:ext>
            </p:extLst>
          </p:nvPr>
        </p:nvGraphicFramePr>
        <p:xfrm>
          <a:off x="115869" y="1640063"/>
          <a:ext cx="8921525" cy="4117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Worksheet" r:id="rId3" imgW="6438900" imgH="2971800" progId="Excel.Sheet.12">
                  <p:embed/>
                </p:oleObj>
              </mc:Choice>
              <mc:Fallback>
                <p:oleObj name="Worksheet" r:id="rId3" imgW="6438900" imgH="2971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869" y="1640063"/>
                        <a:ext cx="8921525" cy="41176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9077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249708"/>
              </p:ext>
            </p:extLst>
          </p:nvPr>
        </p:nvGraphicFramePr>
        <p:xfrm>
          <a:off x="258127" y="1645054"/>
          <a:ext cx="8639959" cy="4819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Worksheet" r:id="rId3" imgW="4940300" imgH="2755900" progId="Excel.Sheet.12">
                  <p:embed/>
                </p:oleObj>
              </mc:Choice>
              <mc:Fallback>
                <p:oleObj name="Worksheet" r:id="rId3" imgW="4940300" imgH="2755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8127" y="1645054"/>
                        <a:ext cx="8639959" cy="4819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9077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612129"/>
              </p:ext>
            </p:extLst>
          </p:nvPr>
        </p:nvGraphicFramePr>
        <p:xfrm>
          <a:off x="170908" y="1688345"/>
          <a:ext cx="8834191" cy="4155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Worksheet" r:id="rId3" imgW="6299200" imgH="2882900" progId="Excel.Sheet.12">
                  <p:embed/>
                </p:oleObj>
              </mc:Choice>
              <mc:Fallback>
                <p:oleObj name="Worksheet" r:id="rId3" imgW="6299200" imgH="2882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908" y="1688345"/>
                        <a:ext cx="8834191" cy="4155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7791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512022"/>
              </p:ext>
            </p:extLst>
          </p:nvPr>
        </p:nvGraphicFramePr>
        <p:xfrm>
          <a:off x="126970" y="1717206"/>
          <a:ext cx="8958760" cy="4502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Worksheet" r:id="rId3" imgW="6388100" imgH="3124200" progId="Excel.Sheet.12">
                  <p:embed/>
                </p:oleObj>
              </mc:Choice>
              <mc:Fallback>
                <p:oleObj name="Worksheet" r:id="rId3" imgW="6388100" imgH="3124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970" y="1717206"/>
                        <a:ext cx="8958760" cy="4502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7791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843203"/>
              </p:ext>
            </p:extLst>
          </p:nvPr>
        </p:nvGraphicFramePr>
        <p:xfrm>
          <a:off x="189007" y="1693755"/>
          <a:ext cx="8738349" cy="4756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Worksheet" r:id="rId3" imgW="5156200" imgH="2806700" progId="Excel.Sheet.12">
                  <p:embed/>
                </p:oleObj>
              </mc:Choice>
              <mc:Fallback>
                <p:oleObj name="Worksheet" r:id="rId3" imgW="5156200" imgH="2806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007" y="1693755"/>
                        <a:ext cx="8738349" cy="4756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7791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697354"/>
              </p:ext>
            </p:extLst>
          </p:nvPr>
        </p:nvGraphicFramePr>
        <p:xfrm>
          <a:off x="101572" y="1928115"/>
          <a:ext cx="8930969" cy="4377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Worksheet" r:id="rId3" imgW="5181600" imgH="2540000" progId="Excel.Sheet.12">
                  <p:embed/>
                </p:oleObj>
              </mc:Choice>
              <mc:Fallback>
                <p:oleObj name="Worksheet" r:id="rId3" imgW="5181600" imgH="2540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572" y="1928115"/>
                        <a:ext cx="8930969" cy="4377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7791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318389"/>
              </p:ext>
            </p:extLst>
          </p:nvPr>
        </p:nvGraphicFramePr>
        <p:xfrm>
          <a:off x="104952" y="1526677"/>
          <a:ext cx="8876402" cy="4894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Worksheet" r:id="rId3" imgW="6172200" imgH="3403600" progId="Excel.Sheet.12">
                  <p:embed/>
                </p:oleObj>
              </mc:Choice>
              <mc:Fallback>
                <p:oleObj name="Worksheet" r:id="rId3" imgW="6172200" imgH="3403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952" y="1526677"/>
                        <a:ext cx="8876402" cy="4894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7791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706914"/>
              </p:ext>
            </p:extLst>
          </p:nvPr>
        </p:nvGraphicFramePr>
        <p:xfrm>
          <a:off x="142687" y="2082312"/>
          <a:ext cx="8873467" cy="2362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Worksheet" r:id="rId3" imgW="3721100" imgH="990600" progId="Excel.Sheet.12">
                  <p:embed/>
                </p:oleObj>
              </mc:Choice>
              <mc:Fallback>
                <p:oleObj name="Worksheet" r:id="rId3" imgW="3721100" imgH="990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687" y="2082312"/>
                        <a:ext cx="8873467" cy="2362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7791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Gamma-</a:t>
            </a:r>
            <a:r>
              <a:rPr lang="en-US" sz="4000" dirty="0" err="1" smtClean="0"/>
              <a:t>hydroxybutyric</a:t>
            </a:r>
            <a:r>
              <a:rPr lang="en-US" sz="4000" dirty="0" smtClean="0"/>
              <a:t> acid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GHB is a naturally occurring </a:t>
            </a:r>
            <a:r>
              <a:rPr lang="en-US" dirty="0" smtClean="0"/>
              <a:t>fatty </a:t>
            </a:r>
            <a:r>
              <a:rPr lang="en-US" dirty="0"/>
              <a:t>acid found in all major organ systems, including the brain </a:t>
            </a:r>
            <a:endParaRPr lang="en-US" dirty="0" smtClean="0"/>
          </a:p>
          <a:p>
            <a:pPr lvl="1"/>
            <a:r>
              <a:rPr lang="en-US" i="1" dirty="0"/>
              <a:t>Fatty acids</a:t>
            </a:r>
            <a:r>
              <a:rPr lang="en-US" dirty="0"/>
              <a:t> </a:t>
            </a:r>
            <a:r>
              <a:rPr lang="en-US" dirty="0" smtClean="0"/>
              <a:t>= building </a:t>
            </a:r>
            <a:r>
              <a:rPr lang="en-US" dirty="0"/>
              <a:t>blocks of the fat in our bodies </a:t>
            </a:r>
          </a:p>
          <a:p>
            <a:r>
              <a:rPr lang="en-US" dirty="0" smtClean="0"/>
              <a:t>GHB </a:t>
            </a:r>
            <a:r>
              <a:rPr lang="en-US" dirty="0"/>
              <a:t>has been used </a:t>
            </a:r>
            <a:r>
              <a:rPr lang="en-US" dirty="0" smtClean="0"/>
              <a:t>in children for sedation </a:t>
            </a:r>
            <a:r>
              <a:rPr lang="en-US" dirty="0"/>
              <a:t>and</a:t>
            </a:r>
            <a:r>
              <a:rPr lang="en-US" dirty="0" smtClean="0"/>
              <a:t> for anesthesia</a:t>
            </a:r>
          </a:p>
          <a:p>
            <a:r>
              <a:rPr lang="en-US" dirty="0" smtClean="0"/>
              <a:t>However, GHB has a narrow benefit/risk margin due to its potent impact on respiratory drive at higher doses</a:t>
            </a:r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uration of action, compared to most medications, is short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54" y="1600200"/>
            <a:ext cx="8168197" cy="505216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Challenging, time-consuming study, but important lessons learned about how to design future trials</a:t>
            </a:r>
          </a:p>
          <a:p>
            <a:r>
              <a:rPr lang="en-US" dirty="0" smtClean="0"/>
              <a:t>Conflicting results are real, and reflect variability of types of spells in children, and their parents perception of how it impacts their function</a:t>
            </a:r>
          </a:p>
          <a:p>
            <a:r>
              <a:rPr lang="en-US" dirty="0" smtClean="0"/>
              <a:t>SO appears to have a wide variety of effects in AHC</a:t>
            </a:r>
          </a:p>
          <a:p>
            <a:pPr lvl="1"/>
            <a:r>
              <a:rPr lang="en-US" dirty="0" smtClean="0"/>
              <a:t>Range of concerning </a:t>
            </a:r>
            <a:r>
              <a:rPr lang="en-US" dirty="0"/>
              <a:t>side </a:t>
            </a:r>
            <a:r>
              <a:rPr lang="en-US" dirty="0" smtClean="0"/>
              <a:t>effects observed</a:t>
            </a:r>
            <a:endParaRPr lang="en-US" dirty="0"/>
          </a:p>
          <a:p>
            <a:pPr lvl="2"/>
            <a:r>
              <a:rPr lang="en-US" dirty="0" smtClean="0"/>
              <a:t>Difficulty </a:t>
            </a:r>
            <a:r>
              <a:rPr lang="en-US" dirty="0"/>
              <a:t>breathing</a:t>
            </a:r>
          </a:p>
          <a:p>
            <a:pPr lvl="2"/>
            <a:r>
              <a:rPr lang="en-US" dirty="0"/>
              <a:t>Desaturations</a:t>
            </a:r>
          </a:p>
          <a:p>
            <a:pPr lvl="2"/>
            <a:r>
              <a:rPr lang="en-US" dirty="0" smtClean="0"/>
              <a:t>Worsening of behaviors </a:t>
            </a:r>
            <a:endParaRPr lang="en-US" dirty="0"/>
          </a:p>
          <a:p>
            <a:pPr lvl="2"/>
            <a:r>
              <a:rPr lang="en-US" dirty="0" smtClean="0"/>
              <a:t>Excessive sleepiness</a:t>
            </a:r>
            <a:endParaRPr lang="en-US" dirty="0"/>
          </a:p>
          <a:p>
            <a:pPr lvl="1"/>
            <a:r>
              <a:rPr lang="en-US" dirty="0"/>
              <a:t>No </a:t>
            </a:r>
            <a:r>
              <a:rPr lang="en-US" dirty="0" smtClean="0"/>
              <a:t>Change/Worsening/Partial improvement for some </a:t>
            </a:r>
            <a:r>
              <a:rPr lang="en-US" dirty="0" smtClean="0"/>
              <a:t>aspects</a:t>
            </a:r>
          </a:p>
          <a:p>
            <a:pPr lvl="1"/>
            <a:r>
              <a:rPr lang="en-US" dirty="0"/>
              <a:t>SO may, in some cases, prove valuable to abort prolonged episodes under closely monitored conditions. The regimen and dosing used in this study may not be the most ideal; individualized studies in specific children using a single use IND model may be of additional benefit in enhancing knowledge of potential benefit/risk in </a:t>
            </a:r>
            <a:r>
              <a:rPr lang="en-US" dirty="0" smtClean="0"/>
              <a:t>AHC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804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Need to better support families for participation in such studies; detailed information about use of other medications and strategies is critical in interpreting results</a:t>
            </a:r>
          </a:p>
          <a:p>
            <a:r>
              <a:rPr lang="en-US" dirty="0" smtClean="0"/>
              <a:t>May use daily online AHC episode log for evaluation of other medications in the future; clearly, parents view different types of episodes differently, so using only episode duration or frequency seems to be inadequate based on families perceptions solicited during this study</a:t>
            </a:r>
          </a:p>
          <a:p>
            <a:r>
              <a:rPr lang="en-US" dirty="0" smtClean="0"/>
              <a:t>Family input and participation in obtaining data is critical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405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135945"/>
            <a:ext cx="4149725" cy="4343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Co-investigators:</a:t>
            </a:r>
            <a:endParaRPr lang="en-US" dirty="0"/>
          </a:p>
          <a:p>
            <a:r>
              <a:rPr lang="en-US" dirty="0"/>
              <a:t>Kathryn J. Swoboda, M.D.</a:t>
            </a:r>
          </a:p>
          <a:p>
            <a:r>
              <a:rPr lang="en-US" dirty="0"/>
              <a:t>Matthew T. </a:t>
            </a:r>
            <a:r>
              <a:rPr lang="en-US" dirty="0" err="1"/>
              <a:t>Sweney</a:t>
            </a:r>
            <a:r>
              <a:rPr lang="en-US" dirty="0"/>
              <a:t>, MD MS</a:t>
            </a:r>
          </a:p>
          <a:p>
            <a:r>
              <a:rPr lang="en-US" dirty="0"/>
              <a:t>Sandra P. Reyna, M.D.</a:t>
            </a:r>
          </a:p>
          <a:p>
            <a:r>
              <a:rPr lang="en-US" dirty="0"/>
              <a:t>Brian </a:t>
            </a:r>
            <a:r>
              <a:rPr lang="en-US" dirty="0" err="1"/>
              <a:t>Katchan</a:t>
            </a:r>
            <a:r>
              <a:rPr lang="en-US" dirty="0"/>
              <a:t>, MD</a:t>
            </a:r>
          </a:p>
          <a:p>
            <a:r>
              <a:rPr lang="en-US" dirty="0"/>
              <a:t>Kenneth Silver, MD</a:t>
            </a:r>
          </a:p>
          <a:p>
            <a:r>
              <a:rPr lang="en-US" dirty="0"/>
              <a:t>Joshua </a:t>
            </a:r>
            <a:r>
              <a:rPr lang="en-US" dirty="0" err="1"/>
              <a:t>Magleby</a:t>
            </a:r>
            <a:r>
              <a:rPr lang="en-US" dirty="0"/>
              <a:t>, PhD</a:t>
            </a:r>
          </a:p>
          <a:p>
            <a:r>
              <a:rPr lang="en-US" dirty="0" err="1"/>
              <a:t>Janiece</a:t>
            </a:r>
            <a:r>
              <a:rPr lang="en-US" dirty="0"/>
              <a:t> L </a:t>
            </a:r>
            <a:r>
              <a:rPr lang="en-US" dirty="0" err="1"/>
              <a:t>Pompa</a:t>
            </a:r>
            <a:r>
              <a:rPr lang="en-US" dirty="0"/>
              <a:t>, Ph.D.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51400" y="2135945"/>
            <a:ext cx="41497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University of Utah team:</a:t>
            </a:r>
          </a:p>
          <a:p>
            <a:r>
              <a:rPr lang="en-US" sz="2200" dirty="0" smtClean="0"/>
              <a:t>Abby Smart, RN</a:t>
            </a:r>
          </a:p>
          <a:p>
            <a:r>
              <a:rPr lang="en-US" sz="2200" dirty="0" smtClean="0"/>
              <a:t>Whit Coleman, RN</a:t>
            </a:r>
          </a:p>
          <a:p>
            <a:r>
              <a:rPr lang="en-US" sz="2200" dirty="0" err="1" smtClean="0"/>
              <a:t>Alina</a:t>
            </a:r>
            <a:r>
              <a:rPr lang="en-US" sz="2200" dirty="0" smtClean="0"/>
              <a:t> </a:t>
            </a:r>
            <a:r>
              <a:rPr lang="en-US" sz="2200" dirty="0"/>
              <a:t>Brewer  </a:t>
            </a:r>
            <a:endParaRPr lang="en-US" sz="2200" dirty="0" smtClean="0"/>
          </a:p>
          <a:p>
            <a:r>
              <a:rPr lang="en-US" sz="2200" dirty="0"/>
              <a:t>Scott </a:t>
            </a:r>
            <a:r>
              <a:rPr lang="en-US" sz="2200" dirty="0" err="1"/>
              <a:t>Claerhout</a:t>
            </a:r>
            <a:r>
              <a:rPr lang="en-US" sz="2200" dirty="0" smtClean="0"/>
              <a:t>, MS</a:t>
            </a:r>
          </a:p>
          <a:p>
            <a:r>
              <a:rPr lang="en-US" sz="2200" dirty="0"/>
              <a:t>Katherine </a:t>
            </a:r>
            <a:r>
              <a:rPr lang="en-US" sz="2200" dirty="0" smtClean="0"/>
              <a:t>Liu</a:t>
            </a:r>
          </a:p>
          <a:p>
            <a:r>
              <a:rPr lang="en-US" sz="2200" dirty="0" smtClean="0"/>
              <a:t>Jenna </a:t>
            </a:r>
            <a:r>
              <a:rPr lang="en-US" sz="2200" dirty="0" err="1" smtClean="0"/>
              <a:t>Dodds</a:t>
            </a:r>
            <a:r>
              <a:rPr lang="en-US" sz="2200" dirty="0" smtClean="0"/>
              <a:t>, BS</a:t>
            </a:r>
          </a:p>
          <a:p>
            <a:r>
              <a:rPr lang="en-US" sz="2200" dirty="0" smtClean="0"/>
              <a:t>Benjamin </a:t>
            </a:r>
            <a:r>
              <a:rPr lang="en-US" sz="2200" dirty="0" err="1" smtClean="0"/>
              <a:t>Chisum</a:t>
            </a:r>
            <a:r>
              <a:rPr lang="en-US" sz="2200" dirty="0" smtClean="0"/>
              <a:t>, BS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9275" y="1543742"/>
            <a:ext cx="7874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Study participants and their families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128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Alternating Hemiplegia of Childhood Foundation </a:t>
            </a:r>
            <a:endParaRPr lang="en-US" dirty="0" smtClean="0"/>
          </a:p>
          <a:p>
            <a:r>
              <a:rPr lang="en-US" dirty="0"/>
              <a:t>Award Number </a:t>
            </a:r>
            <a:r>
              <a:rPr lang="en-US" dirty="0" smtClean="0"/>
              <a:t>UL1RR025763 and UL1RR025764 from </a:t>
            </a:r>
            <a:r>
              <a:rPr lang="en-US" dirty="0"/>
              <a:t>the National Center for Research </a:t>
            </a:r>
            <a:r>
              <a:rPr lang="en-US" dirty="0" smtClean="0"/>
              <a:t>Resources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79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/ comments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803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Sodium </a:t>
            </a:r>
            <a:r>
              <a:rPr lang="en-US" sz="4000" dirty="0" err="1" smtClean="0"/>
              <a:t>oxybate</a:t>
            </a:r>
            <a:r>
              <a:rPr lang="en-US" sz="4000" dirty="0" smtClean="0"/>
              <a:t> (SO)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Sodium </a:t>
            </a:r>
            <a:r>
              <a:rPr lang="en-US" dirty="0" err="1"/>
              <a:t>oxybate</a:t>
            </a:r>
            <a:r>
              <a:rPr lang="en-US" dirty="0"/>
              <a:t> (SO), a derivative of GHB, is</a:t>
            </a:r>
            <a:r>
              <a:rPr lang="en-US" dirty="0" smtClean="0"/>
              <a:t> clinically used to </a:t>
            </a:r>
            <a:r>
              <a:rPr lang="en-US" dirty="0"/>
              <a:t>induce sleep in </a:t>
            </a:r>
            <a:r>
              <a:rPr lang="en-US" dirty="0" smtClean="0"/>
              <a:t>people with narcolepsy </a:t>
            </a:r>
          </a:p>
          <a:p>
            <a:pPr lvl="1"/>
            <a:r>
              <a:rPr lang="en-US" dirty="0" smtClean="0"/>
              <a:t>Narcolepsy - chronic </a:t>
            </a:r>
            <a:r>
              <a:rPr lang="en-US" dirty="0"/>
              <a:t>sleep </a:t>
            </a:r>
            <a:r>
              <a:rPr lang="en-US" dirty="0" smtClean="0"/>
              <a:t>disorder</a:t>
            </a:r>
            <a:r>
              <a:rPr lang="en-US" dirty="0"/>
              <a:t> </a:t>
            </a:r>
            <a:r>
              <a:rPr lang="en-US" dirty="0" smtClean="0"/>
              <a:t>characterized </a:t>
            </a:r>
            <a:r>
              <a:rPr lang="en-US" dirty="0"/>
              <a:t>by an excessive urge to sleep in inappropriate times</a:t>
            </a:r>
          </a:p>
          <a:p>
            <a:pPr lvl="0"/>
            <a:r>
              <a:rPr lang="en-US" dirty="0"/>
              <a:t>Sleep reliably arrests AHC episodes, so this property is appealing  </a:t>
            </a:r>
          </a:p>
          <a:p>
            <a:pPr lvl="0"/>
            <a:r>
              <a:rPr lang="en-US" dirty="0"/>
              <a:t>SO might be effective in aborting prolonged AHC</a:t>
            </a:r>
            <a:r>
              <a:rPr lang="en-US" dirty="0" smtClean="0"/>
              <a:t> episodes</a:t>
            </a:r>
          </a:p>
          <a:p>
            <a:pPr lvl="0"/>
            <a:r>
              <a:rPr lang="en-US" dirty="0"/>
              <a:t>SO has a very short half-life, about 30-60 minutes, making it a good choice for use on an as-needed basis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AHC-</a:t>
            </a:r>
            <a:r>
              <a:rPr lang="en-US" sz="4000" dirty="0" smtClean="0"/>
              <a:t>SO: </a:t>
            </a:r>
            <a:r>
              <a:rPr lang="en-US" sz="4000" dirty="0"/>
              <a:t>Main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225270" cy="4343400"/>
          </a:xfrm>
        </p:spPr>
        <p:txBody>
          <a:bodyPr>
            <a:normAutofit/>
          </a:bodyPr>
          <a:lstStyle/>
          <a:p>
            <a:pPr lvl="0">
              <a:buClr>
                <a:srgbClr val="2C7C9F">
                  <a:lumMod val="60000"/>
                  <a:lumOff val="40000"/>
                </a:srgbClr>
              </a:buClr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To perform a phase I/II study to evaluate effects of sodium </a:t>
            </a:r>
            <a:r>
              <a:rPr lang="en-US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oxybate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 in a cohort of 6 children and young adults with AHC </a:t>
            </a:r>
            <a:endParaRPr lang="en-US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1"/>
            <a:r>
              <a:rPr lang="en-US" dirty="0"/>
              <a:t>Phase I -</a:t>
            </a:r>
            <a:r>
              <a:rPr lang="en-US" dirty="0" smtClean="0"/>
              <a:t>  assess drug safety &amp; tolerability </a:t>
            </a:r>
            <a:endParaRPr lang="en-US" dirty="0"/>
          </a:p>
          <a:p>
            <a:pPr lvl="1"/>
            <a:r>
              <a:rPr lang="en-US" dirty="0"/>
              <a:t>Phase II </a:t>
            </a:r>
            <a:r>
              <a:rPr lang="en-US" dirty="0" smtClean="0"/>
              <a:t>- assess </a:t>
            </a:r>
            <a:r>
              <a:rPr lang="en-US" dirty="0"/>
              <a:t>how well the drug </a:t>
            </a:r>
            <a:r>
              <a:rPr lang="en-US" dirty="0" smtClean="0"/>
              <a:t>works</a:t>
            </a:r>
            <a:endParaRPr lang="en-US" dirty="0"/>
          </a:p>
          <a:p>
            <a:pPr lvl="2"/>
            <a:r>
              <a:rPr lang="en-US" dirty="0" smtClean="0"/>
              <a:t>how </a:t>
            </a:r>
            <a:r>
              <a:rPr lang="en-US" dirty="0"/>
              <a:t>much drug should be </a:t>
            </a:r>
            <a:r>
              <a:rPr lang="en-US" dirty="0" smtClean="0"/>
              <a:t>given</a:t>
            </a:r>
            <a:endParaRPr lang="en-US" dirty="0"/>
          </a:p>
          <a:p>
            <a:pPr lvl="2"/>
            <a:r>
              <a:rPr lang="en-US" dirty="0" smtClean="0"/>
              <a:t>how </a:t>
            </a:r>
            <a:r>
              <a:rPr lang="en-US" dirty="0"/>
              <a:t>well the drug works at the prescribed dose(s)</a:t>
            </a:r>
          </a:p>
          <a:p>
            <a:pPr lvl="1"/>
            <a:r>
              <a:rPr lang="en-US" dirty="0"/>
              <a:t>Some </a:t>
            </a:r>
            <a:r>
              <a:rPr lang="en-US" dirty="0" smtClean="0"/>
              <a:t>trials</a:t>
            </a:r>
            <a:r>
              <a:rPr lang="en-US" dirty="0"/>
              <a:t> </a:t>
            </a:r>
            <a:r>
              <a:rPr lang="en-US" dirty="0" smtClean="0"/>
              <a:t>combine </a:t>
            </a:r>
            <a:r>
              <a:rPr lang="en-US" dirty="0"/>
              <a:t>Phase I </a:t>
            </a:r>
            <a:r>
              <a:rPr lang="en-US" dirty="0" smtClean="0"/>
              <a:t>&amp; </a:t>
            </a:r>
            <a:r>
              <a:rPr lang="en-US" dirty="0"/>
              <a:t>Phase </a:t>
            </a:r>
            <a:r>
              <a:rPr lang="en-US" dirty="0" smtClean="0"/>
              <a:t>II</a:t>
            </a:r>
            <a:endParaRPr lang="en-US" dirty="0"/>
          </a:p>
          <a:p>
            <a:pPr lvl="2"/>
            <a:r>
              <a:rPr lang="en-US" dirty="0" smtClean="0"/>
              <a:t>test </a:t>
            </a:r>
            <a:r>
              <a:rPr lang="en-US" dirty="0"/>
              <a:t>both </a:t>
            </a:r>
            <a:r>
              <a:rPr lang="en-US" dirty="0" smtClean="0"/>
              <a:t>safety and efficacy at the same time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7576"/>
            <a:ext cx="8335818" cy="1336956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4000" dirty="0"/>
              <a:t>AHC-</a:t>
            </a:r>
            <a:r>
              <a:rPr lang="en-US" sz="4000" dirty="0" smtClean="0"/>
              <a:t>SO: </a:t>
            </a:r>
            <a:r>
              <a:rPr lang="en-US" sz="4000" dirty="0"/>
              <a:t>Specific </a:t>
            </a:r>
            <a:r>
              <a:rPr lang="en-US" sz="4000" dirty="0" smtClean="0"/>
              <a:t>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To </a:t>
            </a:r>
            <a:r>
              <a:rPr lang="en-US" dirty="0"/>
              <a:t>obtain safety and tolerability data in </a:t>
            </a:r>
            <a:r>
              <a:rPr lang="en-US" dirty="0" smtClean="0"/>
              <a:t>persons with AHC ages </a:t>
            </a:r>
            <a:r>
              <a:rPr lang="en-US" dirty="0"/>
              <a:t>6 months to 25 </a:t>
            </a:r>
            <a:r>
              <a:rPr lang="en-US" dirty="0" smtClean="0"/>
              <a:t>years</a:t>
            </a:r>
            <a:r>
              <a:rPr lang="en-US" dirty="0"/>
              <a:t>	</a:t>
            </a:r>
          </a:p>
          <a:p>
            <a:r>
              <a:rPr lang="en-US" dirty="0" smtClean="0"/>
              <a:t>To </a:t>
            </a:r>
            <a:r>
              <a:rPr lang="en-US" dirty="0"/>
              <a:t>assess impact of sodium </a:t>
            </a:r>
            <a:r>
              <a:rPr lang="en-US" dirty="0" err="1"/>
              <a:t>oxybate</a:t>
            </a:r>
            <a:r>
              <a:rPr lang="en-US" dirty="0"/>
              <a:t> </a:t>
            </a:r>
            <a:r>
              <a:rPr lang="en-US" dirty="0" smtClean="0"/>
              <a:t>on AHC episodes, </a:t>
            </a:r>
            <a:r>
              <a:rPr lang="en-US" dirty="0"/>
              <a:t>such </a:t>
            </a:r>
            <a:r>
              <a:rPr lang="en-US" dirty="0" smtClean="0"/>
              <a:t>as </a:t>
            </a:r>
            <a:r>
              <a:rPr lang="en-US" dirty="0"/>
              <a:t>episode </a:t>
            </a:r>
            <a:r>
              <a:rPr lang="en-US" dirty="0" smtClean="0"/>
              <a:t>duration</a:t>
            </a:r>
            <a:r>
              <a:rPr lang="en-US" dirty="0"/>
              <a:t> </a:t>
            </a:r>
            <a:r>
              <a:rPr lang="en-US" dirty="0" smtClean="0"/>
              <a:t>and episode frequency, </a:t>
            </a:r>
            <a:r>
              <a:rPr lang="en-US" dirty="0"/>
              <a:t>using a daily </a:t>
            </a:r>
            <a:r>
              <a:rPr lang="en-US" dirty="0" smtClean="0"/>
              <a:t>AHC episode log</a:t>
            </a:r>
            <a:endParaRPr lang="en-US" dirty="0"/>
          </a:p>
          <a:p>
            <a:r>
              <a:rPr lang="en-US" dirty="0" smtClean="0"/>
              <a:t>To </a:t>
            </a:r>
            <a:r>
              <a:rPr lang="en-US" dirty="0"/>
              <a:t>determine potential benefit of sodium </a:t>
            </a:r>
            <a:r>
              <a:rPr lang="en-US" dirty="0" err="1"/>
              <a:t>oxybate</a:t>
            </a:r>
            <a:r>
              <a:rPr lang="en-US" dirty="0"/>
              <a:t> on quality of life, functional status, and </a:t>
            </a:r>
            <a:r>
              <a:rPr lang="en-US" dirty="0" smtClean="0"/>
              <a:t>behavior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1081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Study Design: Pre-drug phase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Online medical history</a:t>
            </a:r>
            <a:r>
              <a:rPr lang="en-US" dirty="0"/>
              <a:t> </a:t>
            </a:r>
            <a:r>
              <a:rPr lang="en-US" dirty="0" smtClean="0"/>
              <a:t>and questionnaires</a:t>
            </a:r>
          </a:p>
          <a:p>
            <a:r>
              <a:rPr lang="en-US" dirty="0" smtClean="0"/>
              <a:t>Daily online AHC Episode Log for 6 weeks prior to initiation of study drug</a:t>
            </a:r>
            <a:endParaRPr lang="en-US" dirty="0"/>
          </a:p>
          <a:p>
            <a:pPr lvl="1"/>
            <a:r>
              <a:rPr lang="en-US" dirty="0"/>
              <a:t>A</a:t>
            </a:r>
            <a:r>
              <a:rPr lang="en-US" dirty="0" smtClean="0"/>
              <a:t> prerequisite for the drug initiation phase</a:t>
            </a:r>
          </a:p>
          <a:p>
            <a:pPr lvl="1"/>
            <a:r>
              <a:rPr lang="en-US" dirty="0" smtClean="0"/>
              <a:t>At least 3 episodes a week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Study Design: Initiation phase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541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162" i="1" dirty="0" smtClean="0"/>
              <a:t>Sunday – Arrival to Salt Lake City, UT</a:t>
            </a:r>
            <a:endParaRPr lang="en-US" sz="2162" dirty="0" smtClean="0"/>
          </a:p>
          <a:p>
            <a:pPr lvl="0"/>
            <a:r>
              <a:rPr lang="en-US" sz="2162" dirty="0" smtClean="0"/>
              <a:t>Participant and caregiver travel to the study center and check into pre-arranged university guest housing </a:t>
            </a:r>
            <a:endParaRPr lang="en-US" dirty="0" smtClean="0"/>
          </a:p>
          <a:p>
            <a:pPr>
              <a:buNone/>
            </a:pPr>
            <a:r>
              <a:rPr lang="en-US" sz="2200" i="1" dirty="0" smtClean="0"/>
              <a:t>Monday – Admission to Center for Clinical and Translational Science (CCTS) Patient Interaction Core  </a:t>
            </a:r>
            <a:endParaRPr lang="en-US" sz="2200" dirty="0" smtClean="0"/>
          </a:p>
          <a:p>
            <a:pPr lvl="0"/>
            <a:r>
              <a:rPr lang="en-US" sz="2200" dirty="0" smtClean="0"/>
              <a:t>Participant admitted to CCTS for 5 days for SO dose titration</a:t>
            </a:r>
          </a:p>
          <a:p>
            <a:pPr lvl="0"/>
            <a:r>
              <a:rPr lang="en-US" sz="2200" dirty="0" smtClean="0"/>
              <a:t>Evaluations: </a:t>
            </a:r>
          </a:p>
          <a:p>
            <a:pPr lvl="1"/>
            <a:r>
              <a:rPr lang="en-US" sz="2200" dirty="0" smtClean="0"/>
              <a:t>review of the consent and current medications</a:t>
            </a:r>
            <a:endParaRPr lang="en-US" dirty="0"/>
          </a:p>
          <a:p>
            <a:pPr lvl="1"/>
            <a:r>
              <a:rPr lang="en-US" sz="2200" dirty="0" smtClean="0"/>
              <a:t>update of medical history and physical exam</a:t>
            </a:r>
          </a:p>
          <a:p>
            <a:pPr lvl="1"/>
            <a:r>
              <a:rPr lang="en-US" sz="2200" dirty="0" smtClean="0"/>
              <a:t>neuropsychological testing and questionnaires</a:t>
            </a:r>
          </a:p>
          <a:p>
            <a:pPr lvl="1"/>
            <a:r>
              <a:rPr lang="en-US" sz="2200" dirty="0" smtClean="0"/>
              <a:t>blood draw for labs +/- urine for pregnancy test 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Study Design: Initiation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757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i="1" dirty="0" smtClean="0"/>
              <a:t>Monday-Friday - The dose escalation phase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SO administration takes place in the CCTS unit </a:t>
            </a:r>
          </a:p>
          <a:p>
            <a:pPr lvl="0"/>
            <a:r>
              <a:rPr lang="en-US" dirty="0" smtClean="0"/>
              <a:t>Increasing doses of SO administered for AHC episodes </a:t>
            </a:r>
          </a:p>
          <a:p>
            <a:pPr lvl="1"/>
            <a:r>
              <a:rPr lang="en-US" dirty="0" smtClean="0"/>
              <a:t>20 mg/kg, 30 mg/kg, 40 mg/kg, 50 mg/kg, 60 mg/kg</a:t>
            </a:r>
          </a:p>
          <a:p>
            <a:pPr lvl="1"/>
            <a:r>
              <a:rPr lang="en-US" dirty="0" smtClean="0"/>
              <a:t>70 mg/kg, 80 mg/kg, up to 90mg/kg/day</a:t>
            </a:r>
          </a:p>
          <a:p>
            <a:pPr lvl="0"/>
            <a:r>
              <a:rPr lang="en-US" dirty="0" smtClean="0"/>
              <a:t>Participants </a:t>
            </a:r>
            <a:r>
              <a:rPr lang="en-US" dirty="0"/>
              <a:t>monitored closely for drug safety, tolerance, and efficacy </a:t>
            </a:r>
            <a:r>
              <a:rPr lang="en-US" dirty="0" smtClean="0"/>
              <a:t>by medical staff</a:t>
            </a:r>
          </a:p>
          <a:p>
            <a:r>
              <a:rPr lang="en-US" dirty="0"/>
              <a:t>Participant’s primary </a:t>
            </a:r>
            <a:r>
              <a:rPr lang="en-US" dirty="0" smtClean="0"/>
              <a:t>caregiver</a:t>
            </a:r>
            <a:r>
              <a:rPr lang="en-US" dirty="0"/>
              <a:t> </a:t>
            </a:r>
            <a:r>
              <a:rPr lang="en-US" dirty="0" smtClean="0"/>
              <a:t>continues </a:t>
            </a:r>
            <a:r>
              <a:rPr lang="en-US" dirty="0"/>
              <a:t>to maintain the daily online AHC Episode </a:t>
            </a:r>
            <a:r>
              <a:rPr lang="en-US" dirty="0" smtClean="0"/>
              <a:t>Log, including time of administration, dose, and effects of SO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807</TotalTime>
  <Words>1234</Words>
  <Application>Microsoft Macintosh PowerPoint</Application>
  <PresentationFormat>On-screen Show (4:3)</PresentationFormat>
  <Paragraphs>146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Breeze</vt:lpstr>
      <vt:lpstr>Worksheet</vt:lpstr>
      <vt:lpstr>Single-center Phase I/II Trial  of Sodium Oxybate in Patients with Alternating Hemiplegia of Childhood  (AHC-SO)</vt:lpstr>
      <vt:lpstr>Unknown disease pathology and  no effective treatment</vt:lpstr>
      <vt:lpstr>Gamma-hydroxybutyric acid</vt:lpstr>
      <vt:lpstr>Sodium oxybate (SO)</vt:lpstr>
      <vt:lpstr>AHC-SO: Main Objective</vt:lpstr>
      <vt:lpstr>AHC-SO: Specific Objectives</vt:lpstr>
      <vt:lpstr>Study Design: Pre-drug phase</vt:lpstr>
      <vt:lpstr>Study Design: Initiation phase</vt:lpstr>
      <vt:lpstr>Study Design: Initiation phase</vt:lpstr>
      <vt:lpstr>Study Design: Initiation phase</vt:lpstr>
      <vt:lpstr>Study Design: On-drug 6 weeks</vt:lpstr>
      <vt:lpstr>Study Design: Follow up visit</vt:lpstr>
      <vt:lpstr>Study Design: Maintenance phase</vt:lpstr>
      <vt:lpstr>AHC-SO study design summary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Study conclusions</vt:lpstr>
      <vt:lpstr>Future directions</vt:lpstr>
      <vt:lpstr>Acknowledgements</vt:lpstr>
      <vt:lpstr>Funding</vt:lpstr>
      <vt:lpstr>Thank you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AHC-SO study</dc:title>
  <dc:creator>Aga Lewelt</dc:creator>
  <cp:lastModifiedBy>Aga Lewelt</cp:lastModifiedBy>
  <cp:revision>75</cp:revision>
  <dcterms:created xsi:type="dcterms:W3CDTF">2009-09-21T21:13:58Z</dcterms:created>
  <dcterms:modified xsi:type="dcterms:W3CDTF">2011-07-28T16:06:43Z</dcterms:modified>
</cp:coreProperties>
</file>