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tags/tag9.xml" ContentType="application/vnd.openxmlformats-officedocument.presentationml.tags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tags/tag5.xml" ContentType="application/vnd.openxmlformats-officedocument.presentationml.tag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ags/tag12.xml" ContentType="application/vnd.openxmlformats-officedocument.presentationml.tags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tags/tag13.xml" ContentType="application/vnd.openxmlformats-officedocument.presentationml.tags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10.xml" ContentType="application/vnd.openxmlformats-officedocument.presentationml.tags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ags/tag4.xml" ContentType="application/vnd.openxmlformats-officedocument.presentationml.tags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ags/tag11.xml" ContentType="application/vnd.openxmlformats-officedocument.presentationml.tags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284" r:id="rId4"/>
    <p:sldId id="259" r:id="rId5"/>
    <p:sldId id="260" r:id="rId6"/>
    <p:sldId id="261" r:id="rId7"/>
    <p:sldId id="257" r:id="rId8"/>
    <p:sldId id="258" r:id="rId9"/>
    <p:sldId id="287" r:id="rId10"/>
    <p:sldId id="271" r:id="rId11"/>
    <p:sldId id="270" r:id="rId12"/>
    <p:sldId id="275" r:id="rId13"/>
    <p:sldId id="281" r:id="rId14"/>
    <p:sldId id="273" r:id="rId15"/>
    <p:sldId id="282" r:id="rId16"/>
    <p:sldId id="283" r:id="rId17"/>
    <p:sldId id="279" r:id="rId18"/>
    <p:sldId id="280" r:id="rId19"/>
    <p:sldId id="278" r:id="rId20"/>
    <p:sldId id="285" r:id="rId21"/>
    <p:sldId id="274" r:id="rId22"/>
    <p:sldId id="286" r:id="rId23"/>
    <p:sldId id="268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</p:showPr>
  <p:clrMru>
    <a:srgbClr val="F8FA98"/>
    <a:srgbClr val="EDF2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85" autoAdjust="0"/>
    <p:restoredTop sz="88204" autoAdjust="0"/>
  </p:normalViewPr>
  <p:slideViewPr>
    <p:cSldViewPr>
      <p:cViewPr varScale="1">
        <p:scale>
          <a:sx n="90" d="100"/>
          <a:sy n="9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DCDC1-C368-4FA7-9186-589B185C7342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40F57-44FE-4ED6-9586-8727BA9EC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10B5B1-2059-4876-9231-B1D1D3B69DBF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66F13D-E8BB-45F8-9D77-9930C0CFB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Dongliang</a:t>
            </a:r>
            <a:r>
              <a:rPr lang="en-US" baseline="0" dirty="0" smtClean="0"/>
              <a:t> 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A372-E355-4202-BB58-32A01625749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6F13D-E8BB-45F8-9D77-9930C0CFBFC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24D1-B1BE-4E99-A4F1-5A876D7762F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F8B0-9F35-48CB-9034-6C9E7FF4595D}" type="datetimeFigureOut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807C-CBF9-425E-A3ED-6F7F1FAAB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15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jpeg"/><Relationship Id="rId5" Type="http://schemas.openxmlformats.org/officeDocument/2006/relationships/hyperlink" Target="http://www.dukehealth.org/repository/dukehealth/2008/08/22/17/02/25/0258/MikatiMohamad08.jpg" TargetMode="External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1.jpeg"/><Relationship Id="rId11" Type="http://schemas.openxmlformats.org/officeDocument/2006/relationships/image" Target="../media/image21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339975"/>
            <a:ext cx="9525000" cy="1470025"/>
          </a:xfrm>
        </p:spPr>
        <p:txBody>
          <a:bodyPr>
            <a:noAutofit/>
          </a:bodyPr>
          <a:lstStyle/>
          <a:p>
            <a:r>
              <a:rPr lang="en-US" sz="3100" b="1" dirty="0" smtClean="0"/>
              <a:t>Genetic Approaches to Rare Diseases: </a:t>
            </a:r>
            <a:br>
              <a:rPr lang="en-US" sz="3100" b="1" dirty="0" smtClean="0"/>
            </a:br>
            <a:r>
              <a:rPr lang="en-US" sz="3100" b="1" dirty="0" smtClean="0"/>
              <a:t>What has worked and what may work for AHC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Erin L. Heinzen, Pharm.D, Ph.D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Center for Human Genome Variation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Duke University School of Medicine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July 22, 2011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e.heinzen@duke.edu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7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8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Whole-genome and exome sequencing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Whole-genome sequencing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/>
              <a:t>sequencing of the entire genome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/>
              <a:t>Including all the protein-coding regions (exome) plus non-coding regions (regulatory regions)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Exome sequencing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/>
              <a:t>sequencing the protein-coding region of the genome (~1-2% of the genome)</a:t>
            </a:r>
          </a:p>
          <a:p>
            <a:pPr marL="1314450" lvl="4" indent="-457200">
              <a:buFont typeface="Wingdings" pitchFamily="2" charset="2"/>
              <a:buChar char="Ø"/>
            </a:pPr>
            <a:r>
              <a:rPr lang="en-US" sz="2400" dirty="0" smtClean="0"/>
              <a:t>most of the mutations known to cause disease are located in the protein-coding region of the genome</a:t>
            </a:r>
          </a:p>
          <a:p>
            <a:pPr marL="1314450" lvl="4" indent="-457200">
              <a:buFont typeface="Wingdings" pitchFamily="2" charset="2"/>
              <a:buChar char="Ø"/>
            </a:pPr>
            <a:r>
              <a:rPr lang="en-US" sz="2400" dirty="0" smtClean="0"/>
              <a:t>approximately 1/3 the price of whole-genome sequencing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4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5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1447800"/>
            <a:ext cx="1981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CHGV</a:t>
            </a:r>
          </a:p>
          <a:p>
            <a:pPr algn="ctr"/>
            <a:r>
              <a:rPr lang="en-US" b="1" i="1" dirty="0" smtClean="0"/>
              <a:t>200 exomes  and </a:t>
            </a:r>
          </a:p>
          <a:p>
            <a:pPr algn="ctr"/>
            <a:r>
              <a:rPr lang="en-US" b="1" i="1" dirty="0" smtClean="0"/>
              <a:t>50 genomes per month</a:t>
            </a:r>
            <a:endParaRPr lang="en-US" b="1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genetic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nucleotide substitutions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Indel (small insertions or deletions)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Structural variants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Translocations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Inversions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Large insertions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Large duplications and deletions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Micro- and mini-satellites</a:t>
            </a:r>
          </a:p>
        </p:txBody>
      </p:sp>
      <p:sp>
        <p:nvSpPr>
          <p:cNvPr id="4" name="Down Arrow 3"/>
          <p:cNvSpPr/>
          <p:nvPr/>
        </p:nvSpPr>
        <p:spPr>
          <a:xfrm>
            <a:off x="6019800" y="1676400"/>
            <a:ext cx="1066800" cy="4191000"/>
          </a:xfrm>
          <a:prstGeom prst="downArrow">
            <a:avLst/>
          </a:prstGeom>
          <a:gradFill flip="none" rotWithShape="1">
            <a:gsLst>
              <a:gs pos="0">
                <a:schemeClr val="dk1">
                  <a:tint val="40000"/>
                  <a:satMod val="350000"/>
                </a:schemeClr>
              </a:gs>
              <a:gs pos="40000">
                <a:schemeClr val="dk1">
                  <a:tint val="45000"/>
                  <a:shade val="99000"/>
                  <a:satMod val="350000"/>
                </a:schemeClr>
              </a:gs>
              <a:gs pos="100000">
                <a:schemeClr val="dk1">
                  <a:shade val="20000"/>
                  <a:satMod val="25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6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7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8" name="Straight Connector 7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10400" y="1524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Highly accurate detection with NGS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086600" y="459087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Unreliably detected with NGS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Number of variants in a genome</a:t>
            </a:r>
            <a:endParaRPr lang="en-US" dirty="0"/>
          </a:p>
        </p:txBody>
      </p:sp>
      <p:pic>
        <p:nvPicPr>
          <p:cNvPr id="28674" name="Picture 2" descr="An external file that holds a picture, illustration, etc.&#10;Object name is pgen.1001111.g001.jpg Object name is pgen.1001111.g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0" y="-6515100"/>
            <a:ext cx="4305300" cy="2028825"/>
          </a:xfrm>
          <a:prstGeom prst="rect">
            <a:avLst/>
          </a:prstGeom>
          <a:noFill/>
        </p:spPr>
      </p:pic>
      <p:pic>
        <p:nvPicPr>
          <p:cNvPr id="28676" name="Picture 4" descr="An external file that holds a picture, illustration, etc.&#10;Object name is pgen.1001111.g001.jpg Object name is pgen.1001111.g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0" y="-6515100"/>
            <a:ext cx="4305300" cy="2028825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8679" name="Picture 7" descr="C:\Users\Erin Heinzen\AppData\Local\Microsoft\Windows\Temporary Internet Files\Content.IE5\T4Q1G9Z5\journal.pgen.1001111.g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63" y="990600"/>
            <a:ext cx="8077737" cy="381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4765119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>
                <a:solidFill>
                  <a:srgbClr val="FF0000"/>
                </a:solidFill>
              </a:rPr>
              <a:t>~3.5 million single nucleotide substitutions in each genome</a:t>
            </a:r>
          </a:p>
          <a:p>
            <a:r>
              <a:rPr lang="en-US" sz="2500" b="1" i="1" dirty="0" smtClean="0">
                <a:solidFill>
                  <a:srgbClr val="FF0000"/>
                </a:solidFill>
              </a:rPr>
              <a:t>~450K have never reported before in any public database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~50-100 likely functional that have never  been seen in another sequenced individual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49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Pelak et al, PLoS Genetics 2010.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NEXT-GENERATION SEQUENCING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next-generation sequencing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Calling variants from next-generation sequencing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DETECTING DISEASE-CAUSING MUTATIONS IN RARE, SPORADIC DISEASES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Case-control analyses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TRIO analysis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Identifying genetic mutations responsible for two, rare sporadic disease by sequencing TRIOs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STUDIES TO IDENTIFY GENETIC MUTATIONS RESPONSIBLE FOR AHC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5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6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Case-control study design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63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64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65" name="Straight Connector 64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1219200" y="1371600"/>
            <a:ext cx="12954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CASES</a:t>
            </a:r>
            <a:endParaRPr lang="en-US" sz="3000" dirty="0"/>
          </a:p>
        </p:txBody>
      </p:sp>
      <p:sp>
        <p:nvSpPr>
          <p:cNvPr id="288" name="TextBox 287"/>
          <p:cNvSpPr txBox="1"/>
          <p:nvPr/>
        </p:nvSpPr>
        <p:spPr>
          <a:xfrm>
            <a:off x="5715000" y="1371600"/>
            <a:ext cx="21336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CONTROLS</a:t>
            </a:r>
            <a:endParaRPr lang="en-US" sz="3000" dirty="0"/>
          </a:p>
        </p:txBody>
      </p:sp>
      <p:grpSp>
        <p:nvGrpSpPr>
          <p:cNvPr id="367" name="Group 366"/>
          <p:cNvGrpSpPr/>
          <p:nvPr/>
        </p:nvGrpSpPr>
        <p:grpSpPr>
          <a:xfrm>
            <a:off x="4876800" y="2743200"/>
            <a:ext cx="4114800" cy="3505200"/>
            <a:chOff x="4876800" y="2438400"/>
            <a:chExt cx="4114800" cy="3505200"/>
          </a:xfrm>
        </p:grpSpPr>
        <p:pic>
          <p:nvPicPr>
            <p:cNvPr id="17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858000" y="36385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7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562600" y="3028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8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943600" y="3409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8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096000" y="36385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8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324600" y="36385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8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477000" y="3790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8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172200" y="2971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8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324600" y="3124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8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477000" y="32004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705600" y="35814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715000" y="32004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077200" y="3505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400800" y="2571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629400" y="2514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705600" y="2952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086600" y="3333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239000" y="35623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467600" y="35623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19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858000" y="24384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620000" y="3714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162800" y="2514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010400" y="2743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315200" y="2895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467600" y="3048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696200" y="3124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848600" y="3505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858000" y="3124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086600" y="5257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0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410200" y="43243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638800" y="4267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715000" y="47053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096000" y="50863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248400" y="5314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477000" y="5314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867400" y="4191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629400" y="54673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172200" y="4267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019800" y="4495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1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324600" y="4648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477000" y="4800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705600" y="4876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858000" y="5257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867400" y="4876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229600" y="5181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553200" y="4248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781800" y="4191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6858000" y="4629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239000" y="5010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2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391400" y="5238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620000" y="5238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010400" y="4114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772400" y="5391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315200" y="4191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162800" y="4419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467600" y="4572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620000" y="47244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772400" y="4800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001000" y="5181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3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010400" y="4800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763000" y="4419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153400" y="4476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153400" y="39624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382000" y="4038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534400" y="4419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924800" y="40386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696200" y="4191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924800" y="4476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715000" y="3714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4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4876800" y="36385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105400" y="36385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257800" y="3790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105400" y="3124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334000" y="32004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486400" y="35052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610600" y="3486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382000" y="3486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153400" y="2952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924800" y="3028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5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772400" y="2571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6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7543800" y="2571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6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410200" y="4876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6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181600" y="4876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6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181600" y="4191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6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4953000" y="4191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6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791200" y="5334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6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5562600" y="53340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6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686800" y="4876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6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458200" y="4876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9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610600" y="39624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9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382000" y="297180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9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8001000" y="2514600"/>
              <a:ext cx="228600" cy="476250"/>
            </a:xfrm>
            <a:prstGeom prst="rect">
              <a:avLst/>
            </a:prstGeom>
            <a:noFill/>
          </p:spPr>
        </p:pic>
      </p:grpSp>
      <p:grpSp>
        <p:nvGrpSpPr>
          <p:cNvPr id="366" name="Group 365"/>
          <p:cNvGrpSpPr/>
          <p:nvPr/>
        </p:nvGrpSpPr>
        <p:grpSpPr>
          <a:xfrm>
            <a:off x="1066800" y="3429000"/>
            <a:ext cx="1600200" cy="2152650"/>
            <a:chOff x="1066800" y="3486150"/>
            <a:chExt cx="1600200" cy="2152650"/>
          </a:xfrm>
        </p:grpSpPr>
        <p:pic>
          <p:nvPicPr>
            <p:cNvPr id="26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066800" y="39433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219200" y="4095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371600" y="4248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524000" y="44005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676400" y="4552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828800" y="47053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981200" y="4857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2133600" y="5010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7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2286000" y="51625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8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219200" y="3486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79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371600" y="36385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80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524000" y="3790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81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676400" y="39433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82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828800" y="40957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83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1981200" y="42481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84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2133600" y="44005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85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2286000" y="4552950"/>
              <a:ext cx="228600" cy="476250"/>
            </a:xfrm>
            <a:prstGeom prst="rect">
              <a:avLst/>
            </a:prstGeom>
            <a:noFill/>
          </p:spPr>
        </p:pic>
        <p:pic>
          <p:nvPicPr>
            <p:cNvPr id="286" name="Picture 16" descr="http://ts1.mm.bing.net/images/thumbnail.aspx?q=1019659157768&amp;id=3b0bff188dc5ebb51dc0633d38e1d2f7&amp;url=http%3a%2f%2fwww.openclipart.org%2fimage%2f800px%2fsvg_to_png%2fnicubunu_Stick_figure_male_2.png"/>
            <p:cNvPicPr>
              <a:picLocks noChangeAspect="1" noChangeArrowheads="1"/>
            </p:cNvPicPr>
            <p:nvPr/>
          </p:nvPicPr>
          <p:blipFill>
            <a:blip r:embed="rId6" cstate="print"/>
            <a:srcRect l="24000" r="28000"/>
            <a:stretch>
              <a:fillRect/>
            </a:stretch>
          </p:blipFill>
          <p:spPr bwMode="auto">
            <a:xfrm>
              <a:off x="2438400" y="4705350"/>
              <a:ext cx="228600" cy="476250"/>
            </a:xfrm>
            <a:prstGeom prst="rect">
              <a:avLst/>
            </a:prstGeom>
            <a:noFill/>
          </p:spPr>
        </p:pic>
      </p:grpSp>
      <p:grpSp>
        <p:nvGrpSpPr>
          <p:cNvPr id="389" name="Group 388"/>
          <p:cNvGrpSpPr/>
          <p:nvPr/>
        </p:nvGrpSpPr>
        <p:grpSpPr>
          <a:xfrm>
            <a:off x="152400" y="2057400"/>
            <a:ext cx="4297986" cy="3139440"/>
            <a:chOff x="-609600" y="2057400"/>
            <a:chExt cx="4297986" cy="3139440"/>
          </a:xfrm>
        </p:grpSpPr>
        <p:grpSp>
          <p:nvGrpSpPr>
            <p:cNvPr id="368" name="Group 367"/>
            <p:cNvGrpSpPr/>
            <p:nvPr/>
          </p:nvGrpSpPr>
          <p:grpSpPr>
            <a:xfrm>
              <a:off x="-609600" y="2057400"/>
              <a:ext cx="4297986" cy="1371600"/>
              <a:chOff x="457200" y="1600200"/>
              <a:chExt cx="4297986" cy="1371600"/>
            </a:xfrm>
          </p:grpSpPr>
          <p:sp>
            <p:nvSpPr>
              <p:cNvPr id="369" name="TextBox 368"/>
              <p:cNvSpPr txBox="1"/>
              <p:nvPr/>
            </p:nvSpPr>
            <p:spPr>
              <a:xfrm>
                <a:off x="457200" y="1600200"/>
                <a:ext cx="37877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OLIGOGENIC DISEASE</a:t>
                </a:r>
              </a:p>
              <a:p>
                <a:endParaRPr lang="en-US" dirty="0"/>
              </a:p>
            </p:txBody>
          </p:sp>
          <p:sp>
            <p:nvSpPr>
              <p:cNvPr id="370" name="5-Point Star 369"/>
              <p:cNvSpPr/>
              <p:nvPr/>
            </p:nvSpPr>
            <p:spPr>
              <a:xfrm>
                <a:off x="762000" y="2007879"/>
                <a:ext cx="133686" cy="12572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1014225" y="1914503"/>
                <a:ext cx="3740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Disease-causing mutation in one gene</a:t>
                </a:r>
                <a:endParaRPr lang="en-US" dirty="0"/>
              </a:p>
            </p:txBody>
          </p:sp>
          <p:sp>
            <p:nvSpPr>
              <p:cNvPr id="372" name="5-Point Star 371"/>
              <p:cNvSpPr/>
              <p:nvPr/>
            </p:nvSpPr>
            <p:spPr>
              <a:xfrm>
                <a:off x="762000" y="2236479"/>
                <a:ext cx="133686" cy="125721"/>
              </a:xfrm>
              <a:prstGeom prst="star5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>
                <a:off x="990600" y="2133600"/>
                <a:ext cx="3740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Disease-causing mutation in one gene</a:t>
                </a:r>
                <a:endParaRPr lang="en-US" dirty="0"/>
              </a:p>
            </p:txBody>
          </p:sp>
          <p:sp>
            <p:nvSpPr>
              <p:cNvPr id="374" name="5-Point Star 373"/>
              <p:cNvSpPr/>
              <p:nvPr/>
            </p:nvSpPr>
            <p:spPr>
              <a:xfrm>
                <a:off x="762000" y="2465079"/>
                <a:ext cx="133686" cy="125721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8FA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990600" y="2362200"/>
                <a:ext cx="3740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Disease-causing mutation in one gene</a:t>
                </a:r>
                <a:endParaRPr lang="en-US" dirty="0"/>
              </a:p>
            </p:txBody>
          </p:sp>
          <p:sp>
            <p:nvSpPr>
              <p:cNvPr id="376" name="5-Point Star 375"/>
              <p:cNvSpPr/>
              <p:nvPr/>
            </p:nvSpPr>
            <p:spPr>
              <a:xfrm>
                <a:off x="762000" y="2743200"/>
                <a:ext cx="133686" cy="125721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971886" y="2602468"/>
                <a:ext cx="2327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Benign genetic variant</a:t>
                </a:r>
                <a:endParaRPr lang="en-US" dirty="0"/>
              </a:p>
            </p:txBody>
          </p:sp>
        </p:grpSp>
        <p:sp>
          <p:nvSpPr>
            <p:cNvPr id="379" name="5-Point Star 378"/>
            <p:cNvSpPr/>
            <p:nvPr/>
          </p:nvSpPr>
          <p:spPr>
            <a:xfrm>
              <a:off x="807720" y="3886200"/>
              <a:ext cx="91440" cy="9144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5-Point Star 379"/>
            <p:cNvSpPr/>
            <p:nvPr/>
          </p:nvSpPr>
          <p:spPr>
            <a:xfrm>
              <a:off x="960120" y="4038600"/>
              <a:ext cx="91440" cy="9144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5-Point Star 380"/>
            <p:cNvSpPr/>
            <p:nvPr/>
          </p:nvSpPr>
          <p:spPr>
            <a:xfrm>
              <a:off x="1280160" y="4953000"/>
              <a:ext cx="91440" cy="91440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2" name="5-Point Star 381"/>
            <p:cNvSpPr/>
            <p:nvPr/>
          </p:nvSpPr>
          <p:spPr>
            <a:xfrm>
              <a:off x="1432560" y="5105400"/>
              <a:ext cx="91440" cy="91440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5-Point Star 382"/>
            <p:cNvSpPr/>
            <p:nvPr/>
          </p:nvSpPr>
          <p:spPr>
            <a:xfrm>
              <a:off x="807720" y="4480560"/>
              <a:ext cx="91440" cy="9144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5-Point Star 383"/>
            <p:cNvSpPr/>
            <p:nvPr/>
          </p:nvSpPr>
          <p:spPr>
            <a:xfrm>
              <a:off x="1356360" y="4480560"/>
              <a:ext cx="91440" cy="9144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5-Point Star 384"/>
            <p:cNvSpPr/>
            <p:nvPr/>
          </p:nvSpPr>
          <p:spPr>
            <a:xfrm>
              <a:off x="1508760" y="4632960"/>
              <a:ext cx="91440" cy="9144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7" name="5-Point Star 386"/>
            <p:cNvSpPr/>
            <p:nvPr/>
          </p:nvSpPr>
          <p:spPr>
            <a:xfrm>
              <a:off x="457200" y="4191000"/>
              <a:ext cx="91440" cy="9144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4876800" y="2057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CHGV, 1000 exome sequenced controls and 200 whole-genome sequenced controls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28600" y="2118360"/>
            <a:ext cx="3022621" cy="3291840"/>
            <a:chOff x="228600" y="2118360"/>
            <a:chExt cx="3022621" cy="3291840"/>
          </a:xfrm>
        </p:grpSpPr>
        <p:grpSp>
          <p:nvGrpSpPr>
            <p:cNvPr id="315" name="Group 314"/>
            <p:cNvGrpSpPr/>
            <p:nvPr/>
          </p:nvGrpSpPr>
          <p:grpSpPr>
            <a:xfrm>
              <a:off x="228600" y="2118360"/>
              <a:ext cx="3022621" cy="3291840"/>
              <a:chOff x="228600" y="2133600"/>
              <a:chExt cx="3022621" cy="3291840"/>
            </a:xfrm>
          </p:grpSpPr>
          <p:grpSp>
            <p:nvGrpSpPr>
              <p:cNvPr id="301" name="Group 300"/>
              <p:cNvGrpSpPr/>
              <p:nvPr/>
            </p:nvGrpSpPr>
            <p:grpSpPr>
              <a:xfrm>
                <a:off x="1295400" y="4114800"/>
                <a:ext cx="1158240" cy="1310640"/>
                <a:chOff x="1295400" y="3505200"/>
                <a:chExt cx="1158240" cy="1310640"/>
              </a:xfrm>
            </p:grpSpPr>
            <p:sp>
              <p:nvSpPr>
                <p:cNvPr id="291" name="5-Point Star 290"/>
                <p:cNvSpPr/>
                <p:nvPr/>
              </p:nvSpPr>
              <p:spPr>
                <a:xfrm>
                  <a:off x="1737360" y="3505200"/>
                  <a:ext cx="91440" cy="9144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5-Point Star 291"/>
                <p:cNvSpPr/>
                <p:nvPr/>
              </p:nvSpPr>
              <p:spPr>
                <a:xfrm>
                  <a:off x="1889760" y="3657600"/>
                  <a:ext cx="91440" cy="9144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5-Point Star 292"/>
                <p:cNvSpPr/>
                <p:nvPr/>
              </p:nvSpPr>
              <p:spPr>
                <a:xfrm>
                  <a:off x="2209800" y="4572000"/>
                  <a:ext cx="91440" cy="9144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5-Point Star 293"/>
                <p:cNvSpPr/>
                <p:nvPr/>
              </p:nvSpPr>
              <p:spPr>
                <a:xfrm>
                  <a:off x="2362200" y="4724400"/>
                  <a:ext cx="91440" cy="9144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5-Point Star 294"/>
                <p:cNvSpPr/>
                <p:nvPr/>
              </p:nvSpPr>
              <p:spPr>
                <a:xfrm>
                  <a:off x="1295400" y="3657600"/>
                  <a:ext cx="91440" cy="9144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6" name="5-Point Star 295"/>
                <p:cNvSpPr/>
                <p:nvPr/>
              </p:nvSpPr>
              <p:spPr>
                <a:xfrm>
                  <a:off x="1737360" y="4099560"/>
                  <a:ext cx="91440" cy="9144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2" name="TextBox 311"/>
              <p:cNvSpPr txBox="1"/>
              <p:nvPr/>
            </p:nvSpPr>
            <p:spPr>
              <a:xfrm>
                <a:off x="228600" y="2133600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MONOGENIC DISEASE</a:t>
                </a:r>
              </a:p>
              <a:p>
                <a:endParaRPr lang="en-US" dirty="0"/>
              </a:p>
            </p:txBody>
          </p:sp>
          <p:sp>
            <p:nvSpPr>
              <p:cNvPr id="313" name="5-Point Star 312"/>
              <p:cNvSpPr/>
              <p:nvPr/>
            </p:nvSpPr>
            <p:spPr>
              <a:xfrm>
                <a:off x="457200" y="2514600"/>
                <a:ext cx="91440" cy="9144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609600" y="2362200"/>
                <a:ext cx="2641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Disease-causing mutation </a:t>
                </a:r>
              </a:p>
            </p:txBody>
          </p:sp>
        </p:grpSp>
        <p:sp>
          <p:nvSpPr>
            <p:cNvPr id="151" name="5-Point Star 150"/>
            <p:cNvSpPr/>
            <p:nvPr/>
          </p:nvSpPr>
          <p:spPr>
            <a:xfrm>
              <a:off x="2499360" y="4800600"/>
              <a:ext cx="91440" cy="9144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5-Point Star 151"/>
            <p:cNvSpPr/>
            <p:nvPr/>
          </p:nvSpPr>
          <p:spPr>
            <a:xfrm>
              <a:off x="2362200" y="4648200"/>
              <a:ext cx="91440" cy="9144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5-Point Star 152"/>
            <p:cNvSpPr/>
            <p:nvPr/>
          </p:nvSpPr>
          <p:spPr>
            <a:xfrm>
              <a:off x="1280160" y="3581400"/>
              <a:ext cx="91440" cy="9144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TRIO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Searching for variants that are present in the affected offspring but absent in the unaffected parents, and absent in a control population.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35280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76800" y="3352800"/>
            <a:ext cx="9144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stCxn id="4" idx="3"/>
            <a:endCxn id="5" idx="2"/>
          </p:cNvCxnSpPr>
          <p:nvPr/>
        </p:nvCxnSpPr>
        <p:spPr>
          <a:xfrm>
            <a:off x="4038600" y="3810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733800" y="4572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38600" y="5334000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10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12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13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0" y="35052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3-5 likely functional </a:t>
            </a:r>
            <a:r>
              <a:rPr lang="en-US" sz="2000" b="1" i="1" dirty="0" smtClean="0">
                <a:solidFill>
                  <a:srgbClr val="FF0000"/>
                </a:solidFill>
              </a:rPr>
              <a:t>“de novo” </a:t>
            </a:r>
            <a:r>
              <a:rPr lang="en-US" sz="2000" b="1" dirty="0" smtClean="0">
                <a:solidFill>
                  <a:srgbClr val="FF0000"/>
                </a:solidFill>
              </a:rPr>
              <a:t>mutations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10-15 very rare, recessive functional variants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stories of finding a mutation responsible for a rare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Collaboration of the CHGV (Dr. Anna Need) with the Medical Genetics Department at Duke (Dr. Vandana Sashi)</a:t>
            </a:r>
          </a:p>
          <a:p>
            <a:r>
              <a:rPr lang="en-US" dirty="0" smtClean="0"/>
              <a:t>Sequencing of patients with multiple congenital abnormalities with no known cause</a:t>
            </a:r>
          </a:p>
          <a:p>
            <a:r>
              <a:rPr lang="en-US" dirty="0" smtClean="0"/>
              <a:t>TRIO sequencing approach</a:t>
            </a:r>
          </a:p>
          <a:p>
            <a:r>
              <a:rPr lang="en-US" dirty="0" smtClean="0"/>
              <a:t>Sequenced 12 TRIOs in total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5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6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7" name="Straight Connector 6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5105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Confirmed</a:t>
            </a:r>
            <a:r>
              <a:rPr lang="en-US" i="1" dirty="0" smtClean="0"/>
              <a:t> de novo</a:t>
            </a:r>
            <a:r>
              <a:rPr lang="en-US" dirty="0" smtClean="0"/>
              <a:t> mutation in </a:t>
            </a:r>
            <a:r>
              <a:rPr lang="en-US" i="1" dirty="0" smtClean="0"/>
              <a:t>TCF4</a:t>
            </a:r>
            <a:r>
              <a:rPr lang="en-US" dirty="0" smtClean="0"/>
              <a:t>, a gene known to carry mutations responsible for Pitt Hopkins syndrome (PHS)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patient did not have a diagnosis of Pitt Hopkins syndrome, but they did have some similar disorders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i="1" dirty="0" smtClean="0">
                <a:solidFill>
                  <a:srgbClr val="FF0000"/>
                </a:solidFill>
              </a:rPr>
              <a:t>From sequencing the patient was able to receive a definitive diagnosis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6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7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8" name="Straight Connector 7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ea typeface="Calibri" pitchFamily="34" charset="0"/>
                <a:cs typeface="Calibri" pitchFamily="34" charset="0"/>
              </a:rPr>
              <a:t>A </a:t>
            </a:r>
            <a:r>
              <a:rPr lang="en-US" sz="2600" i="1" dirty="0" smtClean="0">
                <a:ea typeface="Calibri" pitchFamily="34" charset="0"/>
                <a:cs typeface="Calibri" pitchFamily="34" charset="0"/>
              </a:rPr>
              <a:t>de novo</a:t>
            </a:r>
            <a:r>
              <a:rPr lang="en-US" sz="2600" dirty="0" smtClean="0">
                <a:ea typeface="Calibri" pitchFamily="34" charset="0"/>
                <a:cs typeface="Calibri" pitchFamily="34" charset="0"/>
              </a:rPr>
              <a:t> variant was identified and confirmed in </a:t>
            </a:r>
            <a:r>
              <a:rPr lang="en-US" sz="2600" i="1" dirty="0" smtClean="0">
                <a:ea typeface="Calibri" pitchFamily="34" charset="0"/>
                <a:cs typeface="Calibri" pitchFamily="34" charset="0"/>
              </a:rPr>
              <a:t>SCN2A</a:t>
            </a:r>
            <a:r>
              <a:rPr lang="en-US" sz="2600" dirty="0" smtClean="0">
                <a:ea typeface="Calibri" pitchFamily="34" charset="0"/>
                <a:cs typeface="Calibri" pitchFamily="34" charset="0"/>
              </a:rPr>
              <a:t>, a sodium channel gene and was confirmed by Sanger sequencing</a:t>
            </a:r>
            <a:r>
              <a:rPr lang="en-US" sz="26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600" dirty="0" smtClean="0">
              <a:ea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ea typeface="Calibri" pitchFamily="34" charset="0"/>
                <a:cs typeface="Calibri" pitchFamily="34" charset="0"/>
              </a:rPr>
              <a:t>The child presents with epilepsy, severe intellectual disabilities, minor dysmorphisms and hypotonia.  Both </a:t>
            </a:r>
            <a:r>
              <a:rPr lang="en-US" sz="2600" i="1" dirty="0" smtClean="0">
                <a:ea typeface="Calibri" pitchFamily="34" charset="0"/>
                <a:cs typeface="Calibri" pitchFamily="34" charset="0"/>
              </a:rPr>
              <a:t>de novo</a:t>
            </a:r>
            <a:r>
              <a:rPr lang="en-US" sz="2600" dirty="0" smtClean="0">
                <a:ea typeface="Calibri" pitchFamily="34" charset="0"/>
                <a:cs typeface="Calibri" pitchFamily="34" charset="0"/>
              </a:rPr>
              <a:t> and inherited variants in </a:t>
            </a:r>
            <a:r>
              <a:rPr lang="en-US" sz="2600" i="1" dirty="0" smtClean="0">
                <a:ea typeface="Calibri" pitchFamily="34" charset="0"/>
                <a:cs typeface="Calibri" pitchFamily="34" charset="0"/>
              </a:rPr>
              <a:t>SCN2A</a:t>
            </a:r>
            <a:r>
              <a:rPr lang="en-US" sz="2600" dirty="0" smtClean="0">
                <a:ea typeface="Calibri" pitchFamily="34" charset="0"/>
                <a:cs typeface="Calibri" pitchFamily="34" charset="0"/>
              </a:rPr>
              <a:t> have been reported to cause a range of disorders, almost always including epilepsy and often severe intellectual disabilities.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600" dirty="0" smtClean="0">
              <a:ea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i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The patient now has a genetic explanation for their disease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dirty="0" smtClean="0">
              <a:cs typeface="Arial" pitchFamily="34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5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6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Fantastic technology!  Why not sequence everyone with a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COST!</a:t>
            </a:r>
          </a:p>
          <a:p>
            <a:r>
              <a:rPr lang="en-US" dirty="0" smtClean="0"/>
              <a:t>Currently, if we were to sequence 34 TRIOs in the next 3-6 months it would cost</a:t>
            </a:r>
          </a:p>
          <a:p>
            <a:pPr lvl="2">
              <a:buNone/>
            </a:pPr>
            <a:r>
              <a:rPr lang="en-US" sz="3200" i="1" dirty="0" smtClean="0">
                <a:solidFill>
                  <a:srgbClr val="FF0000"/>
                </a:solidFill>
              </a:rPr>
              <a:t>$500K for whole-genome sequencing</a:t>
            </a:r>
          </a:p>
          <a:p>
            <a:pPr lvl="2">
              <a:buNone/>
            </a:pPr>
            <a:r>
              <a:rPr lang="en-US" sz="3200" i="1" dirty="0" smtClean="0">
                <a:solidFill>
                  <a:srgbClr val="FF0000"/>
                </a:solidFill>
              </a:rPr>
              <a:t>$200K for exome-sequencing</a:t>
            </a:r>
            <a:endParaRPr lang="en-US" sz="3200" i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5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6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7" name="Straight Connector 6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CHGV Stuff\Logo\JPEGS\Hi Res\CHGV_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20786"/>
            <a:ext cx="3276600" cy="1170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85800"/>
            <a:ext cx="21336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EPILEPSY DISORDERS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304800"/>
            <a:ext cx="2895600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SCHIZOPHRENIA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57800"/>
            <a:ext cx="3276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HIV RESISTANCE AND PROGRESSION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096000"/>
            <a:ext cx="365760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PHARMACOGENETICS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2018943"/>
            <a:ext cx="3886200" cy="2400657"/>
          </a:xfrm>
          <a:prstGeom prst="rect">
            <a:avLst/>
          </a:prstGeom>
          <a:solidFill>
            <a:srgbClr val="F8FA98"/>
          </a:solidFill>
          <a:ln w="1270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RARE DISEASES/TRAITS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sz="2000" dirty="0" smtClean="0"/>
              <a:t>AHC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sz="2000" dirty="0" smtClean="0"/>
              <a:t>Undefined congenital disorders</a:t>
            </a:r>
            <a:endParaRPr lang="en-US" sz="3000" dirty="0" smtClean="0"/>
          </a:p>
          <a:p>
            <a:pPr lvl="2" indent="-457200">
              <a:buFont typeface="Arial" pitchFamily="34" charset="0"/>
              <a:buChar char="•"/>
            </a:pPr>
            <a:r>
              <a:rPr lang="en-US" sz="2000" dirty="0" smtClean="0"/>
              <a:t>Primordial dwarfism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sz="2000" dirty="0" smtClean="0"/>
              <a:t>Centenarians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sz="2000" dirty="0" smtClean="0"/>
              <a:t>Exceptional memory</a:t>
            </a:r>
          </a:p>
        </p:txBody>
      </p:sp>
      <p:cxnSp>
        <p:nvCxnSpPr>
          <p:cNvPr id="13" name="Straight Connector 12"/>
          <p:cNvCxnSpPr>
            <a:stCxn id="6" idx="2"/>
          </p:cNvCxnSpPr>
          <p:nvPr/>
        </p:nvCxnSpPr>
        <p:spPr>
          <a:xfrm rot="16200000" flipH="1">
            <a:off x="1574632" y="1650831"/>
            <a:ext cx="1117937" cy="1219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 rot="5400000">
            <a:off x="3896499" y="1534299"/>
            <a:ext cx="1960602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</p:cNvCxnSpPr>
          <p:nvPr/>
        </p:nvCxnSpPr>
        <p:spPr>
          <a:xfrm rot="5400000" flipH="1" flipV="1">
            <a:off x="2114550" y="4629150"/>
            <a:ext cx="838200" cy="419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0"/>
          </p:cNvCxnSpPr>
          <p:nvPr/>
        </p:nvCxnSpPr>
        <p:spPr>
          <a:xfrm rot="16200000" flipV="1">
            <a:off x="4724400" y="4419600"/>
            <a:ext cx="167640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1"/>
          </p:cNvCxnSpPr>
          <p:nvPr/>
        </p:nvCxnSpPr>
        <p:spPr>
          <a:xfrm rot="5400000" flipH="1" flipV="1">
            <a:off x="4791164" y="3228708"/>
            <a:ext cx="247472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NEXT-GENERATION SEQUENCING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next-generation sequencing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Calling variants from next-generation sequencing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DETECTING DISEASE-CAUSING MUTATIONS IN RARE, SPORADIC DISEASES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Case-control analyses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TRIO analysis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Identifying genetic mutations responsible for two, rare sporadic disease by sequencing TRIOs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STUDIES TO IDENTIFY GENETIC MUTATIONS RESPONSIBLE FOR AHC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5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6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study AHC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r>
              <a:rPr lang="en-US" dirty="0" smtClean="0"/>
              <a:t>We whole-genome sequenced three alternating hemiplegia patients and we compared them to 800 controls.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390543"/>
            <a:ext cx="861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000" dirty="0" smtClean="0"/>
              <a:t>52 homozygous variants present in cases only, none seen in more than one case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0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000" dirty="0" smtClean="0"/>
              <a:t>461 heterozygous variants present in cases only, none seen in more than one patients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7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9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TRIO sequencing in AHC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next few months, we will exome-sequence three additional AHC patients and their parents to evaluate the </a:t>
            </a:r>
            <a:r>
              <a:rPr lang="en-US" i="1" dirty="0" smtClean="0"/>
              <a:t>de novo </a:t>
            </a:r>
            <a:r>
              <a:rPr lang="en-US" dirty="0" smtClean="0"/>
              <a:t>variants in the affected child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no variants are detected, one or more TRIOs will be whole-genome sequenced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5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6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7" name="Straight Connector 6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e.heinzen@duke.edu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Erin Heinzen\AppData\Local\Microsoft\Windows\Temporary Internet Files\Content.Outlook\M311Q2WK\CHGV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47800"/>
            <a:ext cx="5123581" cy="3733800"/>
          </a:xfrm>
          <a:prstGeom prst="rect">
            <a:avLst/>
          </a:prstGeom>
          <a:noFill/>
        </p:spPr>
      </p:pic>
      <p:pic>
        <p:nvPicPr>
          <p:cNvPr id="3074" name="Picture 2" descr="Mohamad A. Mikati, M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219200"/>
            <a:ext cx="1482614" cy="2209800"/>
          </a:xfrm>
          <a:prstGeom prst="rect">
            <a:avLst/>
          </a:prstGeom>
          <a:noFill/>
        </p:spPr>
      </p:pic>
      <p:pic>
        <p:nvPicPr>
          <p:cNvPr id="2" name="Picture 2" descr="http://humangenome.duke.edu/sites/humangenome.duke.edu/files/kristin-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990848"/>
            <a:ext cx="1447800" cy="2181352"/>
          </a:xfrm>
          <a:prstGeom prst="rect">
            <a:avLst/>
          </a:prstGeom>
          <a:noFill/>
        </p:spPr>
      </p:pic>
      <p:pic>
        <p:nvPicPr>
          <p:cNvPr id="3076" name="Picture 4" descr="Nicole Walle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3991337"/>
            <a:ext cx="1447800" cy="2180863"/>
          </a:xfrm>
          <a:prstGeom prst="rect">
            <a:avLst/>
          </a:prstGeom>
          <a:noFill/>
        </p:spPr>
      </p:pic>
      <p:pic>
        <p:nvPicPr>
          <p:cNvPr id="3078" name="Picture 6" descr="http://ts4.mm.bing.net/images/thumbnail.aspx?q=1021300706951&amp;id=ec19d0b69bd53699e8309adb202c907a&amp;url=http%3a%2f%2fwww.dravet.org.uk%2fwp-content%2fuploads%2f2010%2f06%2fProf-Sanjay-Sisodiya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1219200"/>
            <a:ext cx="1473200" cy="220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29200" y="990600"/>
            <a:ext cx="2133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Dr. Mohamad Mikati</a:t>
            </a:r>
            <a:endParaRPr lang="en-US" dirty="0"/>
          </a:p>
        </p:txBody>
      </p:sp>
      <p:pic>
        <p:nvPicPr>
          <p:cNvPr id="11" name="Picture 2" descr="Y:\CHGV Stuff\Logo\JPEGS\Hi Res\CHGV_hir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800" y="762000"/>
            <a:ext cx="1752600" cy="6259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239000" y="990600"/>
            <a:ext cx="1905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Dr. Sanjay Sisodiya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3733800"/>
            <a:ext cx="1905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Kristen Linney, RN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3733800"/>
            <a:ext cx="1828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Nicole Baker, 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/>
          <a:srcRect l="6875" t="16000" r="76250" b="65000"/>
          <a:stretch>
            <a:fillRect/>
          </a:stretch>
        </p:blipFill>
        <p:spPr bwMode="auto">
          <a:xfrm>
            <a:off x="457200" y="52578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590800" y="5334000"/>
            <a:ext cx="274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>
                <a:solidFill>
                  <a:schemeClr val="bg1"/>
                </a:solidFill>
              </a:rPr>
              <a:t>Jeff Wuchich</a:t>
            </a:r>
          </a:p>
          <a:p>
            <a:r>
              <a:rPr lang="en-US" sz="2500" b="1" i="1" dirty="0" smtClean="0">
                <a:solidFill>
                  <a:schemeClr val="bg1"/>
                </a:solidFill>
              </a:rPr>
              <a:t>Sharon Ciccodicola </a:t>
            </a:r>
          </a:p>
          <a:p>
            <a:r>
              <a:rPr lang="en-US" sz="2500" b="1" i="1" dirty="0" smtClean="0">
                <a:solidFill>
                  <a:schemeClr val="bg1"/>
                </a:solidFill>
              </a:rPr>
              <a:t>Lynn Egan</a:t>
            </a:r>
            <a:endParaRPr lang="en-US" sz="25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NEXT-GENERATION SEQUENCING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What is next-generation sequencing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Calling variants from next-generation sequencing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DETECTING DISEASE-CAUSING MUTATIONS IN RARE, SPORADIC DISEASES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Case-control analyses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TRIO analysis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Identifying genetic mutations responsible for two, rare sporadic disease by sequencing TRIOs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STUDIES TO IDENTIFY GENETIC MUTATIONS RESPONSIBLE FOR AHC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5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6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2743200"/>
            <a:ext cx="89042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88913"/>
            <a:ext cx="8001000" cy="573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Next-generation sequencing</a:t>
            </a:r>
          </a:p>
        </p:txBody>
      </p:sp>
      <p:pic>
        <p:nvPicPr>
          <p:cNvPr id="972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41945"/>
            <a:ext cx="2438400" cy="154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seqwright.com/images/IlluminaHighSeq2000.JPG"/>
          <p:cNvPicPr>
            <a:picLocks noChangeAspect="1" noChangeArrowheads="1"/>
          </p:cNvPicPr>
          <p:nvPr/>
        </p:nvPicPr>
        <p:blipFill>
          <a:blip r:embed="rId4" cstate="print"/>
          <a:srcRect t="6838" b="21368"/>
          <a:stretch>
            <a:fillRect/>
          </a:stretch>
        </p:blipFill>
        <p:spPr bwMode="auto">
          <a:xfrm>
            <a:off x="6858000" y="990600"/>
            <a:ext cx="2036708" cy="1600200"/>
          </a:xfrm>
          <a:prstGeom prst="rect">
            <a:avLst/>
          </a:prstGeom>
          <a:noFill/>
        </p:spPr>
      </p:pic>
      <p:sp>
        <p:nvSpPr>
          <p:cNvPr id="17412" name="AutoShape 4" descr="data:image/jpg;base64,/9j/4AAQSkZJRgABAQAAAQABAAD/2wCEAAkGBhQGDxAUEw4NEBUWGBsaGBQRFxUYGxQWHxghFR8YHh4YHzIqIyUoJR4eKzshLzM1MzgwGiMzNUEqOiwrMS4BCQoKDQwOGQ4OFSkkHiE1LCw1NTU1NTQ1NDU1NSwsNSo2LDU1LDApLykpMywpMCktNTUyKSwsLCwpKSwpLCksKf/AABEIADYAcgMBIgACEQEDEQH/xAAbAAEBAAMBAQEAAAAAAAAAAAAABgIEBQMHAf/EAC0QAAIBAwMDAwIGAwAAAAAAAAECAAMEEQUSIQYxUSJBYRMUI3OBscLxMjVx/8QAFwEBAQEBAAAAAAAAAAAAAAAAAAMBAv/EAB4RAQACAgIDAQAAAAAAAAAAAAABAgMRITESQWEE/9oADAMBAAIRAxEAPwD7jERAREQEREBERAREQEREBERAREQE1dRq1KVMmkgdsjg+JtTm9QVTRt3KsynjlSQe/wASH6LeOK1tzxE9K4Y8r1j65nUuoVbWpYBXanvqYcKeD/jx+8z1C+qU9UtaYqMEZGLIOxIDcmafVh3VNMPf8Ufxnrqf+4s/y3/ZpavUJz2qYk30tdPcXOoBqlRgtUBQzEhR6uAD2mNG6c6tXT6lTYKIITcdoPHIGcZ+ZrFNEgum9MrdR0GapfXSKrMqhXOSe5LEnJ74A+J+9P2dfqNai1b24VaLFB9M4Lnyzdzj5gXkSO0W/q06Oo0XrPUa3DbahJ3Y2t79+MA/rNK61GqujUKgrVt5fBfe24+puC2cwL6JE6tolextjc/f3RqqAxG7Ce2QB8TpX9599ZW9R7xrMMFLsuAX45Ue458QKTOJ42t4l6CUdXAOCR5kGmpJZXFt9veXVZKjqlSnXFQqVYhcguAPf2lxYacmmqwQH1EscnOSYG1ERATQ1y2a8oMqDJOOOPPzN+JPLjjJSaT1PDqlppaLR6Teu6TVvGsCiZ+k4L8gbRhfJ+DPW+0ypW1K2rBM00RgzZHBIOOO/vO/E7iNRpkzudpA2d3oF3cVKFutzTrENjeFKn9f+mZ6LpdyL6rXroi76ePQQQp4wnngDvKyJrHB6N0yppVsUqpsbexxkHg48THpLS6mmC5+om3fVLLyDlfPEoIgS1potWlU1QmngVgfp8j1elh547jvNSv09XfSqFAUvxFcEruXgbmPfOPcS0iBzNes2vLOrTRcsyYAyBk8eZPXmgV0p6e60VrNQXD0WZeT5BPH9CWkQI/ULS71qrasbVaKUqyNs3oW4YEsccYAHbvzLCIgIiICIiAiIgIiICIiAiIgIiICIiAiIgf/2Q=="/>
          <p:cNvSpPr>
            <a:spLocks noChangeAspect="1" noChangeArrowheads="1"/>
          </p:cNvSpPr>
          <p:nvPr/>
        </p:nvSpPr>
        <p:spPr bwMode="auto">
          <a:xfrm>
            <a:off x="155575" y="-242888"/>
            <a:ext cx="1085850" cy="51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00"/>
            <a:ext cx="17695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7"/>
            <a:ext cx="83137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 l="12135" t="24101" r="15048" b="25975"/>
          <a:stretch>
            <a:fillRect/>
          </a:stretch>
        </p:blipFill>
        <p:spPr bwMode="auto">
          <a:xfrm>
            <a:off x="3048000" y="4800600"/>
            <a:ext cx="26574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88913"/>
            <a:ext cx="8001000" cy="573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Next-generation sequencing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693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0" y="3810000"/>
            <a:ext cx="11125200" cy="3081010"/>
            <a:chOff x="0" y="3810000"/>
            <a:chExt cx="11125200" cy="3081010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4343400"/>
              <a:ext cx="11125200" cy="2547610"/>
              <a:chOff x="0" y="4343400"/>
              <a:chExt cx="11125200" cy="2547610"/>
            </a:xfrm>
          </p:grpSpPr>
          <p:grpSp>
            <p:nvGrpSpPr>
              <p:cNvPr id="2" name="Group 22"/>
              <p:cNvGrpSpPr/>
              <p:nvPr/>
            </p:nvGrpSpPr>
            <p:grpSpPr>
              <a:xfrm>
                <a:off x="0" y="4343400"/>
                <a:ext cx="11125200" cy="2547610"/>
                <a:chOff x="0" y="4343400"/>
                <a:chExt cx="11125200" cy="2547610"/>
              </a:xfrm>
            </p:grpSpPr>
            <p:grpSp>
              <p:nvGrpSpPr>
                <p:cNvPr id="3" name="Group 19"/>
                <p:cNvGrpSpPr/>
                <p:nvPr/>
              </p:nvGrpSpPr>
              <p:grpSpPr>
                <a:xfrm>
                  <a:off x="0" y="4343400"/>
                  <a:ext cx="10972800" cy="2395210"/>
                  <a:chOff x="0" y="4343400"/>
                  <a:chExt cx="10972800" cy="2395210"/>
                </a:xfrm>
              </p:grpSpPr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0" y="43434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52400" y="44958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304800" y="46482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57200" y="48006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09600" y="49530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62000" y="51054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14400" y="52578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66800" y="54102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219200" y="55626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371600" y="57150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524000" y="58674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676400" y="60198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828800" y="61722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981200" y="63246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133600" y="6477000"/>
                    <a:ext cx="88392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GTCAGTCTTTAAAGTCCCGAATTCGCCCAGGGTCAGTCTTTAAAGTCCCGAATTCGCCCAGGGTCAGTCTTTAAAGTCCCGAATTCGCCCAGGGTCAGTCTTTAAAGTCC</a:t>
                    </a: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2286000" y="6629400"/>
                  <a:ext cx="8839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GTCAGTCTTTAAAGTCCCGAATTCGCCCAGGGTCAGTCTTTAAAGTCCCGAATTCGCCCAGGGTCAGTCTTTAAAGTCCCGAATTCGCCCAGGGTCAGTCTTTAAAGTCC</a:t>
                  </a: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1828800" y="5181600"/>
                <a:ext cx="4114800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 billion  114 bp fragments</a:t>
                </a:r>
                <a:endParaRPr lang="en-US" sz="2400" b="1" dirty="0"/>
              </a:p>
            </p:txBody>
          </p:sp>
        </p:grpSp>
        <p:sp>
          <p:nvSpPr>
            <p:cNvPr id="22" name="Down Arrow 21"/>
            <p:cNvSpPr/>
            <p:nvPr/>
          </p:nvSpPr>
          <p:spPr>
            <a:xfrm>
              <a:off x="4114800" y="3810000"/>
              <a:ext cx="228600" cy="533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Genomic alignment of all the fragments and variant calling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4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5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/>
          <a:srcRect l="26875" t="24000" r="15000" b="20000"/>
          <a:stretch>
            <a:fillRect/>
          </a:stretch>
        </p:blipFill>
        <p:spPr bwMode="auto">
          <a:xfrm>
            <a:off x="76200" y="1824335"/>
            <a:ext cx="6629400" cy="399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71800" y="1671935"/>
            <a:ext cx="228600" cy="419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959114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REFERENCE GENOME SEQUENCE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1806714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POSITION ALONG THE CHROMOSOME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6705600" y="1900535"/>
            <a:ext cx="381000" cy="76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6705600" y="2052935"/>
            <a:ext cx="381000" cy="76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6705600" y="2357735"/>
            <a:ext cx="609600" cy="34290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957935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ALIGNED SEQUENCING READS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63201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SUBJECT IS A HETOZYGOTE FOR THIS VARIANT: ½ READS ARE THE SAME AS REFERENCE, ½ READS ARE DIFFERENT FROM THE REFERENCE</a:t>
            </a:r>
            <a:endParaRPr lang="en-US" sz="1200" dirty="0"/>
          </a:p>
        </p:txBody>
      </p:sp>
      <p:sp>
        <p:nvSpPr>
          <p:cNvPr id="18" name="Right Arrow 17"/>
          <p:cNvSpPr/>
          <p:nvPr/>
        </p:nvSpPr>
        <p:spPr>
          <a:xfrm rot="14589922">
            <a:off x="3058526" y="6043851"/>
            <a:ext cx="510976" cy="17156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145946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SUBJECT 1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Genomic alignment of all the fragments and variant calling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172200"/>
            <a:ext cx="9067800" cy="666924"/>
            <a:chOff x="76200" y="6191076"/>
            <a:chExt cx="9067800" cy="666924"/>
          </a:xfrm>
        </p:grpSpPr>
        <p:pic>
          <p:nvPicPr>
            <p:cNvPr id="4" name="Picture 2" descr="Y:\CHGV Stuff\Logo\JPEGS\Hi Res\CHGV_hir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6232072"/>
              <a:ext cx="1752600" cy="625928"/>
            </a:xfrm>
            <a:prstGeom prst="rect">
              <a:avLst/>
            </a:prstGeom>
            <a:noFill/>
          </p:spPr>
        </p:pic>
        <p:pic>
          <p:nvPicPr>
            <p:cNvPr id="5" name="Picture 2" descr="C:\Users\Darcy\Desktop\SOM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6191076"/>
              <a:ext cx="2438400" cy="514524"/>
            </a:xfrm>
            <a:prstGeom prst="rect">
              <a:avLst/>
            </a:prstGeom>
            <a:noFill/>
          </p:spPr>
        </p:pic>
      </p:grp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76200" cmpd="thickThin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600" y="1959114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REFERENCE GENOME SEQUENCE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1806714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POSITION ALONG THE CHROMOSOME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6705600" y="1900535"/>
            <a:ext cx="381000" cy="76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6705600" y="2052935"/>
            <a:ext cx="381000" cy="76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6705600" y="2286000"/>
            <a:ext cx="381000" cy="320486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37338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ALIGNED SEQUENCING READS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6019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SUBJECT IS A HOMOZYGOTE FOR THIS VARIANT: ALL READS ARE DIFFERENT FROM THE REFERENCE SEQUENCE</a:t>
            </a:r>
            <a:endParaRPr lang="en-US" sz="1200" dirty="0"/>
          </a:p>
        </p:txBody>
      </p:sp>
      <p:sp>
        <p:nvSpPr>
          <p:cNvPr id="18" name="Right Arrow 17"/>
          <p:cNvSpPr/>
          <p:nvPr/>
        </p:nvSpPr>
        <p:spPr>
          <a:xfrm rot="14589922">
            <a:off x="3441590" y="5667316"/>
            <a:ext cx="510976" cy="17156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145946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SUBJECT 2</a:t>
            </a:r>
            <a:endParaRPr lang="en-US" sz="2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 l="26875" t="24000" r="21250" b="30880"/>
          <a:stretch>
            <a:fillRect/>
          </a:stretch>
        </p:blipFill>
        <p:spPr bwMode="auto">
          <a:xfrm>
            <a:off x="76199" y="1828800"/>
            <a:ext cx="658812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429000" y="1676400"/>
            <a:ext cx="228600" cy="3733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295400"/>
            <a:ext cx="7924800" cy="54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000" y="161712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http://www.svaproject.org/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SequenceVariantAnalyzer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 dedicated software infrastructure to annotate, visualize, and analyze variants identified in whole genome or exome sequence data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6|4.3|1.9|10.3|1.9|3.5|11.7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5|11.9|6.2|14.3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9|2.3|20.9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6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7.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6|21.7|21.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2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2.8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9|17.7|8.6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9.5|53.8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8286</TotalTime>
  <Words>1004</Words>
  <Application>Microsoft Macintosh PowerPoint</Application>
  <PresentationFormat>On-screen Show (4:3)</PresentationFormat>
  <Paragraphs>163</Paragraphs>
  <Slides>23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Genetic Approaches to Rare Diseases:  What has worked and what may work for AHC </vt:lpstr>
      <vt:lpstr>Slide 2</vt:lpstr>
      <vt:lpstr>OUTLINE</vt:lpstr>
      <vt:lpstr>Next-generation sequencing</vt:lpstr>
      <vt:lpstr>Next-generation sequencing</vt:lpstr>
      <vt:lpstr>Slide 6</vt:lpstr>
      <vt:lpstr>Genomic alignment of all the fragments and variant calling</vt:lpstr>
      <vt:lpstr>Genomic alignment of all the fragments and variant calling</vt:lpstr>
      <vt:lpstr>Slide 9</vt:lpstr>
      <vt:lpstr>Whole-genome and exome sequencing</vt:lpstr>
      <vt:lpstr>Types of genetic variants</vt:lpstr>
      <vt:lpstr>Number of variants in a genome</vt:lpstr>
      <vt:lpstr>OUTLINE</vt:lpstr>
      <vt:lpstr>Case-control study design</vt:lpstr>
      <vt:lpstr>TRIO study design</vt:lpstr>
      <vt:lpstr>Success stories of finding a mutation responsible for a rare disease</vt:lpstr>
      <vt:lpstr>Patient 5</vt:lpstr>
      <vt:lpstr>Patient 11</vt:lpstr>
      <vt:lpstr>Fantastic technology!  Why not sequence everyone with a disease?</vt:lpstr>
      <vt:lpstr>OUTLINE</vt:lpstr>
      <vt:lpstr>Preliminary study AHC</vt:lpstr>
      <vt:lpstr>TRIO sequencing in AHC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Whole-Genome Sequencing of APOE e4 Homozygotes: Searching for the Source of the Association with Alzheimer’s Disease</dc:title>
  <dc:creator>Erin Heinzen</dc:creator>
  <cp:lastModifiedBy>Sharon Ciccodicola</cp:lastModifiedBy>
  <cp:revision>92</cp:revision>
  <dcterms:created xsi:type="dcterms:W3CDTF">2011-08-02T18:22:49Z</dcterms:created>
  <dcterms:modified xsi:type="dcterms:W3CDTF">2011-08-02T18:23:09Z</dcterms:modified>
</cp:coreProperties>
</file>