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Default Extension="png" ContentType="image/png"/>
  <Default Extension="jpeg" ContentType="image/jpeg"/>
  <Default Extension="xml" ContentType="application/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slides/slide16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14.xml" ContentType="application/vnd.openxmlformats-officedocument.presentationml.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slide12.xml" ContentType="application/vnd.openxmlformats-officedocument.presentationml.slide+xml"/>
  <Default Extension="bin" ContentType="application/vnd.openxmlformats-officedocument.presentationml.printerSettings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slides/slide19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slides/slide17.xml" ContentType="application/vnd.openxmlformats-officedocument.presentationml.slide+xml"/>
  <Default Extension="gif" ContentType="image/gif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  <Override PartName="/ppt/slides/slide13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>
  <p:sldMasterIdLst>
    <p:sldMasterId id="2147483660" r:id="rId1"/>
  </p:sldMasterIdLst>
  <p:sldIdLst>
    <p:sldId id="274" r:id="rId2"/>
    <p:sldId id="256" r:id="rId3"/>
    <p:sldId id="257" r:id="rId4"/>
    <p:sldId id="258" r:id="rId5"/>
    <p:sldId id="259" r:id="rId6"/>
    <p:sldId id="260" r:id="rId7"/>
    <p:sldId id="261" r:id="rId8"/>
    <p:sldId id="264" r:id="rId9"/>
    <p:sldId id="262" r:id="rId10"/>
    <p:sldId id="271" r:id="rId11"/>
    <p:sldId id="272" r:id="rId12"/>
    <p:sldId id="273" r:id="rId13"/>
    <p:sldId id="263" r:id="rId14"/>
    <p:sldId id="267" r:id="rId15"/>
    <p:sldId id="265" r:id="rId16"/>
    <p:sldId id="266" r:id="rId17"/>
    <p:sldId id="268" r:id="rId18"/>
    <p:sldId id="269" r:id="rId19"/>
    <p:sldId id="270" r:id="rId20"/>
  </p:sldIdLst>
  <p:sldSz cx="9144000" cy="6858000" type="screen4x3"/>
  <p:notesSz cx="6858000" cy="9144000"/>
  <p:defaultTextStyle>
    <a:defPPr>
      <a:defRPr lang="is-I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extLst>
    <p:ext uri="{E76CE94A-603C-4142-B9EB-6D1370010A27}">
      <p14:discardImageEditData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0"/>
    </p:ext>
    <p:ext uri="{D31A062A-798A-4329-ABDD-BBA856620510}">
      <p14:defaultImageDpi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-816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printerSettings" Target="printerSettings/printerSettings1.bin"/><Relationship Id="rId22" Type="http://schemas.openxmlformats.org/officeDocument/2006/relationships/presProps" Target="presProps.xml"/><Relationship Id="rId23" Type="http://schemas.openxmlformats.org/officeDocument/2006/relationships/viewProps" Target="viewProps.xml"/><Relationship Id="rId24" Type="http://schemas.openxmlformats.org/officeDocument/2006/relationships/theme" Target="theme/theme1.xml"/><Relationship Id="rId25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B12A8-0DAD-428B-92D9-68D045E53493}" type="datetimeFigureOut">
              <a:rPr lang="is-IS" smtClean="0"/>
              <a:pPr/>
              <a:t>8/2/11</a:t>
            </a:fld>
            <a:endParaRPr lang="is-I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3EFD2-B6CA-421C-A47D-9ACC4930A743}" type="slidenum">
              <a:rPr lang="is-IS" smtClean="0"/>
              <a:pPr/>
              <a:t>‹#›</a:t>
            </a:fld>
            <a:endParaRPr lang="is-I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B12A8-0DAD-428B-92D9-68D045E53493}" type="datetimeFigureOut">
              <a:rPr lang="is-IS" smtClean="0"/>
              <a:pPr/>
              <a:t>8/2/11</a:t>
            </a:fld>
            <a:endParaRPr lang="is-I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3EFD2-B6CA-421C-A47D-9ACC4930A743}" type="slidenum">
              <a:rPr lang="is-IS" smtClean="0"/>
              <a:pPr/>
              <a:t>‹#›</a:t>
            </a:fld>
            <a:endParaRPr lang="is-I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B12A8-0DAD-428B-92D9-68D045E53493}" type="datetimeFigureOut">
              <a:rPr lang="is-IS" smtClean="0"/>
              <a:pPr/>
              <a:t>8/2/11</a:t>
            </a:fld>
            <a:endParaRPr lang="is-I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3EFD2-B6CA-421C-A47D-9ACC4930A743}" type="slidenum">
              <a:rPr lang="is-IS" smtClean="0"/>
              <a:pPr/>
              <a:t>‹#›</a:t>
            </a:fld>
            <a:endParaRPr lang="is-I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B12A8-0DAD-428B-92D9-68D045E53493}" type="datetimeFigureOut">
              <a:rPr lang="is-IS" smtClean="0"/>
              <a:pPr/>
              <a:t>8/2/11</a:t>
            </a:fld>
            <a:endParaRPr lang="is-I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3EFD2-B6CA-421C-A47D-9ACC4930A743}" type="slidenum">
              <a:rPr lang="is-IS" smtClean="0"/>
              <a:pPr/>
              <a:t>‹#›</a:t>
            </a:fld>
            <a:endParaRPr lang="is-I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B12A8-0DAD-428B-92D9-68D045E53493}" type="datetimeFigureOut">
              <a:rPr lang="is-IS" smtClean="0"/>
              <a:pPr/>
              <a:t>8/2/11</a:t>
            </a:fld>
            <a:endParaRPr lang="is-I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3EFD2-B6CA-421C-A47D-9ACC4930A743}" type="slidenum">
              <a:rPr lang="is-IS" smtClean="0"/>
              <a:pPr/>
              <a:t>‹#›</a:t>
            </a:fld>
            <a:endParaRPr lang="is-I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B12A8-0DAD-428B-92D9-68D045E53493}" type="datetimeFigureOut">
              <a:rPr lang="is-IS" smtClean="0"/>
              <a:pPr/>
              <a:t>8/2/11</a:t>
            </a:fld>
            <a:endParaRPr lang="is-I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3EFD2-B6CA-421C-A47D-9ACC4930A743}" type="slidenum">
              <a:rPr lang="is-IS" smtClean="0"/>
              <a:pPr/>
              <a:t>‹#›</a:t>
            </a:fld>
            <a:endParaRPr lang="is-I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B12A8-0DAD-428B-92D9-68D045E53493}" type="datetimeFigureOut">
              <a:rPr lang="is-IS" smtClean="0"/>
              <a:pPr/>
              <a:t>8/2/11</a:t>
            </a:fld>
            <a:endParaRPr lang="is-I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3EFD2-B6CA-421C-A47D-9ACC4930A743}" type="slidenum">
              <a:rPr lang="is-IS" smtClean="0"/>
              <a:pPr/>
              <a:t>‹#›</a:t>
            </a:fld>
            <a:endParaRPr lang="is-I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B12A8-0DAD-428B-92D9-68D045E53493}" type="datetimeFigureOut">
              <a:rPr lang="is-IS" smtClean="0"/>
              <a:pPr/>
              <a:t>8/2/11</a:t>
            </a:fld>
            <a:endParaRPr lang="is-I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3EFD2-B6CA-421C-A47D-9ACC4930A743}" type="slidenum">
              <a:rPr lang="is-IS" smtClean="0"/>
              <a:pPr/>
              <a:t>‹#›</a:t>
            </a:fld>
            <a:endParaRPr lang="is-I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B12A8-0DAD-428B-92D9-68D045E53493}" type="datetimeFigureOut">
              <a:rPr lang="is-IS" smtClean="0"/>
              <a:pPr/>
              <a:t>8/2/11</a:t>
            </a:fld>
            <a:endParaRPr lang="is-I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3EFD2-B6CA-421C-A47D-9ACC4930A743}" type="slidenum">
              <a:rPr lang="is-IS" smtClean="0"/>
              <a:pPr/>
              <a:t>‹#›</a:t>
            </a:fld>
            <a:endParaRPr lang="is-I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B12A8-0DAD-428B-92D9-68D045E53493}" type="datetimeFigureOut">
              <a:rPr lang="is-IS" smtClean="0"/>
              <a:pPr/>
              <a:t>8/2/11</a:t>
            </a:fld>
            <a:endParaRPr lang="is-I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3EFD2-B6CA-421C-A47D-9ACC4930A743}" type="slidenum">
              <a:rPr lang="is-IS" smtClean="0"/>
              <a:pPr/>
              <a:t>‹#›</a:t>
            </a:fld>
            <a:endParaRPr lang="is-I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B12A8-0DAD-428B-92D9-68D045E53493}" type="datetimeFigureOut">
              <a:rPr lang="is-IS" smtClean="0"/>
              <a:pPr/>
              <a:t>8/2/11</a:t>
            </a:fld>
            <a:endParaRPr lang="is-I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5793EFD2-B6CA-421C-A47D-9ACC4930A743}" type="slidenum">
              <a:rPr lang="is-IS" smtClean="0"/>
              <a:pPr/>
              <a:t>‹#›</a:t>
            </a:fld>
            <a:endParaRPr lang="is-I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A1B12A8-0DAD-428B-92D9-68D045E53493}" type="datetimeFigureOut">
              <a:rPr lang="is-IS" smtClean="0"/>
              <a:pPr/>
              <a:t>8/2/11</a:t>
            </a:fld>
            <a:endParaRPr lang="is-I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is-I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793EFD2-B6CA-421C-A47D-9ACC4930A743}" type="slidenum">
              <a:rPr lang="is-IS" smtClean="0"/>
              <a:pPr/>
              <a:t>‹#›</a:t>
            </a:fld>
            <a:endParaRPr lang="is-I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4" Type="http://schemas.openxmlformats.org/officeDocument/2006/relationships/image" Target="../media/image12.jpe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4" Type="http://schemas.openxmlformats.org/officeDocument/2006/relationships/image" Target="../media/image14.jpeg"/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snlg-iss.it/en_news_gl_alternating_hemiplegia" TargetMode="Externa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ahckids.nl/" TargetMode="External"/><Relationship Id="rId3" Type="http://schemas.openxmlformats.org/officeDocument/2006/relationships/image" Target="../media/image15.gif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aesha.org/" TargetMode="External"/><Relationship Id="rId3" Type="http://schemas.openxmlformats.org/officeDocument/2006/relationships/image" Target="../media/image16.jpe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ahcuk.co.uk/" TargetMode="External"/><Relationship Id="rId3" Type="http://schemas.openxmlformats.org/officeDocument/2006/relationships/image" Target="../media/image17.jpe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urordis.org/" TargetMode="External"/><Relationship Id="rId4" Type="http://schemas.openxmlformats.org/officeDocument/2006/relationships/hyperlink" Target="http://www.neuroped.eu/" TargetMode="External"/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enrah.net/" TargetMode="Externa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brain.oxfordjournals.org/" TargetMode="External"/><Relationship Id="rId3" Type="http://schemas.openxmlformats.org/officeDocument/2006/relationships/hyperlink" Target="https://postur.isavia.is/owa/redir.aspx?C=6b9643e3edd74400910e0c6e329fcf1d&amp;URL=http://www.rarediseasecommunities.org" TargetMode="Externa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://www.ahc.is/" TargetMode="External"/><Relationship Id="rId3" Type="http://schemas.openxmlformats.org/officeDocument/2006/relationships/image" Target="../media/image18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ahckids.dk/" TargetMode="External"/><Relationship Id="rId3" Type="http://schemas.openxmlformats.org/officeDocument/2006/relationships/image" Target="../media/image4.gi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afha.org/" TargetMode="External"/><Relationship Id="rId3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ahckids.de/" TargetMode="External"/><Relationship Id="rId3" Type="http://schemas.openxmlformats.org/officeDocument/2006/relationships/image" Target="../media/image6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ahc.is/" TargetMode="External"/><Relationship Id="rId3" Type="http://schemas.openxmlformats.org/officeDocument/2006/relationships/image" Target="../media/image7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bahc.org/" TargetMode="External"/><Relationship Id="rId4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aisea.org/" TargetMode="Externa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it-IT" sz="5400" b="1" dirty="0" smtClean="0"/>
              <a:t>AHCF Family Meeting</a:t>
            </a:r>
            <a:endParaRPr lang="is-IS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it-IT" sz="2800" dirty="0" smtClean="0">
                <a:solidFill>
                  <a:schemeClr val="bg1"/>
                </a:solidFill>
              </a:rPr>
              <a:t>Raleigh N.C., 22 – 24 July 2011</a:t>
            </a:r>
            <a:endParaRPr lang="is-I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s-IS" dirty="0" smtClean="0"/>
              <a:t>Social activities</a:t>
            </a:r>
            <a:endParaRPr lang="is-IS" dirty="0"/>
          </a:p>
        </p:txBody>
      </p:sp>
      <p:sp>
        <p:nvSpPr>
          <p:cNvPr id="8" name="Content Placeholder 7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it-CH" dirty="0" smtClean="0"/>
              <a:t>National Family Meeting (Rome, 20 – 21 March 2010)</a:t>
            </a:r>
            <a:endParaRPr lang="is-IS" dirty="0" smtClean="0"/>
          </a:p>
          <a:p>
            <a:r>
              <a:rPr lang="it-CH" dirty="0" smtClean="0"/>
              <a:t>Family Meeting Southern Area (Cosenza, 23 October 2010)</a:t>
            </a:r>
            <a:endParaRPr lang="is-IS" dirty="0" smtClean="0"/>
          </a:p>
          <a:p>
            <a:r>
              <a:rPr lang="it-CH" dirty="0" smtClean="0"/>
              <a:t>Family Meeting Northern Area (Milan, 6 November 2010)</a:t>
            </a:r>
            <a:endParaRPr lang="is-IS" dirty="0" smtClean="0"/>
          </a:p>
          <a:p>
            <a:r>
              <a:rPr lang="it-CH" dirty="0" smtClean="0"/>
              <a:t>Meeting of the Scientific Committee (Rome, 29 January 2011)</a:t>
            </a:r>
            <a:endParaRPr lang="is-IS" dirty="0" smtClean="0"/>
          </a:p>
          <a:p>
            <a:r>
              <a:rPr lang="it-CH" dirty="0" smtClean="0"/>
              <a:t>National Family Meeting (Rome, 26 – 27 March 2011)</a:t>
            </a:r>
            <a:endParaRPr lang="is-IS" dirty="0" smtClean="0"/>
          </a:p>
          <a:p>
            <a:endParaRPr lang="is-IS" dirty="0"/>
          </a:p>
        </p:txBody>
      </p:sp>
      <p:sp>
        <p:nvSpPr>
          <p:cNvPr id="9" name="Content Placeholder 8"/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Distribution of brochures, medical articles and information about AHC</a:t>
            </a:r>
            <a:endParaRPr lang="is-IS" dirty="0" smtClean="0"/>
          </a:p>
          <a:p>
            <a:r>
              <a:rPr lang="it-IT" dirty="0" smtClean="0"/>
              <a:t>Participation to Scientific and Medical Congress and </a:t>
            </a:r>
            <a:r>
              <a:rPr lang="en-US" dirty="0" smtClean="0"/>
              <a:t>sponsorship of informative sessions about AHC </a:t>
            </a:r>
            <a:endParaRPr lang="is-IS" dirty="0" smtClean="0"/>
          </a:p>
          <a:p>
            <a:r>
              <a:rPr lang="it-IT" dirty="0" smtClean="0"/>
              <a:t>Organization of Family meetings and medical/scientific workshops</a:t>
            </a:r>
            <a:endParaRPr lang="is-IS" dirty="0" smtClean="0"/>
          </a:p>
          <a:p>
            <a:r>
              <a:rPr lang="it-IT" dirty="0" smtClean="0"/>
              <a:t>«I like to run and play»</a:t>
            </a:r>
            <a:endParaRPr lang="is-IS" dirty="0" smtClean="0"/>
          </a:p>
          <a:p>
            <a:r>
              <a:rPr lang="it-IT" dirty="0" smtClean="0"/>
              <a:t>Advertising spot to have broadcasted on the radio and TV channels, local and national</a:t>
            </a:r>
            <a:endParaRPr lang="is-IS" dirty="0" smtClean="0"/>
          </a:p>
          <a:p>
            <a:endParaRPr lang="is-I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1298408"/>
          </a:xfrm>
        </p:spPr>
        <p:txBody>
          <a:bodyPr>
            <a:normAutofit fontScale="90000"/>
          </a:bodyPr>
          <a:lstStyle/>
          <a:p>
            <a:pPr algn="ctr"/>
            <a:r>
              <a:rPr lang="is-IS" dirty="0" smtClean="0"/>
              <a:t>“White book” for Alternating hemiplegia</a:t>
            </a:r>
            <a:endParaRPr lang="is-I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ct val="50000"/>
              </a:spcBef>
            </a:pPr>
            <a:r>
              <a:rPr lang="it-IT" sz="2000" dirty="0" smtClean="0"/>
              <a:t>Publication of the White Book for understanding and managing Alternating Hemiplegia  (in Italian, in English and in Spanish by the association AESHA) </a:t>
            </a:r>
          </a:p>
          <a:p>
            <a:pPr>
              <a:spcBef>
                <a:spcPct val="50000"/>
              </a:spcBef>
            </a:pPr>
            <a:r>
              <a:rPr lang="it-IT" sz="2000" dirty="0" smtClean="0"/>
              <a:t>Publication of the National Guidelines for the assistance of the persons affected by AHC and of their families</a:t>
            </a:r>
          </a:p>
          <a:p>
            <a:endParaRPr lang="is-IS" dirty="0"/>
          </a:p>
        </p:txBody>
      </p:sp>
      <p:pic>
        <p:nvPicPr>
          <p:cNvPr id="7" name="Immagine 7" descr="AiseaWhiteBookAhcCover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608" y="3861048"/>
            <a:ext cx="1910569" cy="2636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16" descr="LibroBiancoESr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07904" y="3861048"/>
            <a:ext cx="1777678" cy="2636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15" descr="CopertinaFinaleR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228184" y="3789040"/>
            <a:ext cx="1872208" cy="26545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80696"/>
          </a:xfrm>
        </p:spPr>
        <p:txBody>
          <a:bodyPr>
            <a:normAutofit/>
          </a:bodyPr>
          <a:lstStyle/>
          <a:p>
            <a:pPr algn="ctr"/>
            <a:r>
              <a:rPr lang="it-IT" sz="3600" b="1" dirty="0" smtClean="0"/>
              <a:t>Guidelines for Alternating Hemiplegia</a:t>
            </a:r>
            <a:endParaRPr lang="is-I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767808"/>
          </a:xfrm>
        </p:spPr>
        <p:txBody>
          <a:bodyPr/>
          <a:lstStyle/>
          <a:p>
            <a:pPr>
              <a:buNone/>
            </a:pPr>
            <a:r>
              <a:rPr lang="en-US" b="1" dirty="0" smtClean="0"/>
              <a:t>   </a:t>
            </a:r>
            <a:r>
              <a:rPr lang="en-US" sz="2400" b="1" dirty="0" smtClean="0"/>
              <a:t>Guidelines for the assistance to the persons affected by Alternating </a:t>
            </a:r>
            <a:r>
              <a:rPr lang="en-US" sz="2400" b="1" dirty="0" err="1" smtClean="0"/>
              <a:t>Hemiplegia</a:t>
            </a:r>
            <a:r>
              <a:rPr lang="en-US" sz="2400" b="1" dirty="0" smtClean="0"/>
              <a:t> and their families </a:t>
            </a:r>
          </a:p>
          <a:p>
            <a:pPr>
              <a:buNone/>
            </a:pPr>
            <a:r>
              <a:rPr lang="en-US" sz="2000" b="1" dirty="0" smtClean="0"/>
              <a:t>   (diagnosis, treatment, management of the attacks, rehabilitation, health and social services, school attendance, adult life)</a:t>
            </a:r>
          </a:p>
          <a:p>
            <a:pPr>
              <a:buNone/>
            </a:pPr>
            <a:endParaRPr lang="en-US" sz="2000" b="1" dirty="0" smtClean="0"/>
          </a:p>
          <a:p>
            <a:pPr>
              <a:buNone/>
            </a:pPr>
            <a:r>
              <a:rPr lang="is-IS" sz="2000" dirty="0" smtClean="0"/>
              <a:t>    </a:t>
            </a:r>
            <a:r>
              <a:rPr lang="is-IS" sz="1800" dirty="0" smtClean="0"/>
              <a:t>Published by:                                     </a:t>
            </a:r>
          </a:p>
          <a:p>
            <a:pPr lvl="0"/>
            <a:r>
              <a:rPr lang="en-US" dirty="0" smtClean="0"/>
              <a:t>Italian Ministry of Health</a:t>
            </a:r>
            <a:endParaRPr lang="is-IS" dirty="0" smtClean="0"/>
          </a:p>
          <a:p>
            <a:pPr lvl="0"/>
            <a:r>
              <a:rPr lang="en-US" dirty="0" smtClean="0"/>
              <a:t>National Institute of Health</a:t>
            </a:r>
            <a:endParaRPr lang="is-IS" dirty="0" smtClean="0"/>
          </a:p>
          <a:p>
            <a:pPr lvl="0"/>
            <a:r>
              <a:rPr lang="en-US" dirty="0" smtClean="0"/>
              <a:t>A.I.S.EA </a:t>
            </a:r>
            <a:r>
              <a:rPr lang="en-US" dirty="0" err="1" smtClean="0"/>
              <a:t>Onlus</a:t>
            </a:r>
            <a:endParaRPr lang="en-US" dirty="0" smtClean="0"/>
          </a:p>
          <a:p>
            <a:pPr lvl="0"/>
            <a:endParaRPr lang="en-US" dirty="0" smtClean="0"/>
          </a:p>
          <a:p>
            <a:r>
              <a:rPr lang="en-US" sz="2000" dirty="0" smtClean="0">
                <a:solidFill>
                  <a:schemeClr val="bg1"/>
                </a:solidFill>
                <a:hlinkClick r:id="rId2"/>
              </a:rPr>
              <a:t>http://www.snlg-iss.it/en_news_gl_alternating_hemiplegia</a:t>
            </a:r>
            <a:r>
              <a:rPr lang="en-US" sz="2400" dirty="0" smtClean="0">
                <a:solidFill>
                  <a:schemeClr val="bg1"/>
                </a:solidFill>
              </a:rPr>
              <a:t> </a:t>
            </a:r>
          </a:p>
          <a:p>
            <a:pPr lvl="0"/>
            <a:endParaRPr lang="is-IS" dirty="0" smtClean="0"/>
          </a:p>
          <a:p>
            <a:pPr>
              <a:buNone/>
            </a:pPr>
            <a:endParaRPr lang="is-IS" dirty="0" smtClean="0"/>
          </a:p>
          <a:p>
            <a:pPr>
              <a:buNone/>
            </a:pPr>
            <a:endParaRPr lang="is-IS" dirty="0"/>
          </a:p>
        </p:txBody>
      </p:sp>
      <p:pic>
        <p:nvPicPr>
          <p:cNvPr id="8" name="Immagine 5" descr="lgmrAhcFinal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76056" y="3284984"/>
            <a:ext cx="1358047" cy="1917402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</p:pic>
      <p:pic>
        <p:nvPicPr>
          <p:cNvPr id="9" name="Picture 6" descr="LGSEApag37a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588224" y="4005064"/>
            <a:ext cx="1508458" cy="1872059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s-IS" dirty="0" smtClean="0"/>
              <a:t>The Netherlands</a:t>
            </a:r>
            <a:endParaRPr lang="is-I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Number </a:t>
            </a:r>
            <a:r>
              <a:rPr lang="en-US" dirty="0"/>
              <a:t>of AHC persons: </a:t>
            </a:r>
            <a:r>
              <a:rPr lang="en-US" dirty="0" smtClean="0"/>
              <a:t>9-10 Dutch children)  </a:t>
            </a:r>
            <a:r>
              <a:rPr lang="en-US" dirty="0"/>
              <a:t>Ages 3 to </a:t>
            </a:r>
            <a:r>
              <a:rPr lang="en-US" dirty="0" smtClean="0"/>
              <a:t>21</a:t>
            </a:r>
          </a:p>
          <a:p>
            <a:r>
              <a:rPr lang="is-IS" dirty="0" smtClean="0"/>
              <a:t>7 in the association</a:t>
            </a:r>
          </a:p>
          <a:p>
            <a:endParaRPr lang="is-IS" dirty="0"/>
          </a:p>
          <a:p>
            <a:r>
              <a:rPr lang="en-US" dirty="0"/>
              <a:t>Social activities: 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No </a:t>
            </a:r>
            <a:r>
              <a:rPr lang="en-US" dirty="0"/>
              <a:t>special </a:t>
            </a:r>
            <a:r>
              <a:rPr lang="en-US" dirty="0" smtClean="0"/>
              <a:t>activities </a:t>
            </a:r>
            <a:r>
              <a:rPr lang="en-US" dirty="0"/>
              <a:t>at this moment. </a:t>
            </a:r>
            <a:endParaRPr lang="is-IS" dirty="0"/>
          </a:p>
          <a:p>
            <a:endParaRPr lang="is-IS" dirty="0"/>
          </a:p>
          <a:p>
            <a:r>
              <a:rPr lang="en-US" dirty="0"/>
              <a:t>Website: </a:t>
            </a:r>
            <a:r>
              <a:rPr lang="en-US" u="sng" dirty="0">
                <a:hlinkClick r:id="rId2"/>
              </a:rPr>
              <a:t>http://www.ahckids.nl/</a:t>
            </a:r>
            <a:endParaRPr lang="is-IS" dirty="0"/>
          </a:p>
          <a:p>
            <a:endParaRPr lang="is-IS" dirty="0"/>
          </a:p>
        </p:txBody>
      </p:sp>
      <p:pic>
        <p:nvPicPr>
          <p:cNvPr id="5" name="Picture 4" descr="map_holland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796136" y="3068960"/>
            <a:ext cx="3143250" cy="3381375"/>
          </a:xfrm>
          <a:prstGeom prst="rect">
            <a:avLst/>
          </a:prstGeom>
        </p:spPr>
      </p:pic>
    </p:spTree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s-IS" dirty="0" smtClean="0"/>
              <a:t>Spain</a:t>
            </a:r>
            <a:endParaRPr lang="is-I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Number </a:t>
            </a:r>
            <a:r>
              <a:rPr lang="en-US" dirty="0"/>
              <a:t>of AHC persons: 22 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9 </a:t>
            </a:r>
            <a:r>
              <a:rPr lang="en-US" dirty="0"/>
              <a:t>are involved with</a:t>
            </a:r>
            <a:r>
              <a:rPr lang="en-US" b="1" dirty="0"/>
              <a:t> </a:t>
            </a:r>
            <a:r>
              <a:rPr lang="en-US" dirty="0"/>
              <a:t>the association.</a:t>
            </a:r>
            <a:r>
              <a:rPr lang="en-US" b="1" dirty="0"/>
              <a:t> </a:t>
            </a:r>
            <a:endParaRPr lang="en-US" b="1" dirty="0" smtClean="0"/>
          </a:p>
          <a:p>
            <a:endParaRPr lang="is-IS" dirty="0"/>
          </a:p>
          <a:p>
            <a:r>
              <a:rPr lang="en-US" b="1" dirty="0"/>
              <a:t>Social activities:  </a:t>
            </a:r>
            <a:r>
              <a:rPr lang="en-US" b="1" dirty="0" smtClean="0"/>
              <a:t>Annual meetings</a:t>
            </a:r>
          </a:p>
          <a:p>
            <a:endParaRPr lang="is-IS" dirty="0"/>
          </a:p>
          <a:p>
            <a:r>
              <a:rPr lang="en-US" b="1" dirty="0"/>
              <a:t>Website:  </a:t>
            </a:r>
            <a:r>
              <a:rPr lang="en-US" b="1" u="sng" dirty="0">
                <a:hlinkClick r:id="rId2"/>
              </a:rPr>
              <a:t>http://www.aesha.org/</a:t>
            </a:r>
            <a:endParaRPr lang="is-IS" dirty="0"/>
          </a:p>
          <a:p>
            <a:endParaRPr lang="is-IS" dirty="0"/>
          </a:p>
        </p:txBody>
      </p:sp>
      <p:pic>
        <p:nvPicPr>
          <p:cNvPr id="4" name="Picture 3" descr="map_of_spain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975648" y="1484784"/>
            <a:ext cx="3168352" cy="2979666"/>
          </a:xfrm>
          <a:prstGeom prst="rect">
            <a:avLst/>
          </a:prstGeom>
        </p:spPr>
      </p:pic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s-IS" dirty="0" smtClean="0"/>
              <a:t>United Kingdom</a:t>
            </a:r>
            <a:endParaRPr lang="is-I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r>
              <a:rPr lang="en-US" dirty="0" smtClean="0"/>
              <a:t>Number </a:t>
            </a:r>
            <a:r>
              <a:rPr lang="en-US" dirty="0"/>
              <a:t>of AHC persons: </a:t>
            </a:r>
            <a:r>
              <a:rPr lang="en-US" dirty="0" smtClean="0"/>
              <a:t>40</a:t>
            </a:r>
          </a:p>
          <a:p>
            <a:endParaRPr lang="is-IS" dirty="0"/>
          </a:p>
          <a:p>
            <a:r>
              <a:rPr lang="en-US" dirty="0"/>
              <a:t>In the association: </a:t>
            </a:r>
            <a:r>
              <a:rPr lang="en-US" dirty="0" smtClean="0"/>
              <a:t>20</a:t>
            </a:r>
          </a:p>
          <a:p>
            <a:endParaRPr lang="is-IS" dirty="0"/>
          </a:p>
          <a:p>
            <a:r>
              <a:rPr lang="en-US" dirty="0"/>
              <a:t>Social activities: family meeting once a year, 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no </a:t>
            </a:r>
            <a:r>
              <a:rPr lang="en-US" dirty="0"/>
              <a:t>other activities planed</a:t>
            </a:r>
            <a:r>
              <a:rPr lang="en-US" dirty="0" smtClean="0"/>
              <a:t>.</a:t>
            </a:r>
          </a:p>
          <a:p>
            <a:endParaRPr lang="is-IS" dirty="0"/>
          </a:p>
          <a:p>
            <a:r>
              <a:rPr lang="en-US" dirty="0"/>
              <a:t>Website:  </a:t>
            </a:r>
            <a:r>
              <a:rPr lang="en-US" u="sng" dirty="0">
                <a:hlinkClick r:id="rId2"/>
              </a:rPr>
              <a:t>http://ahcuk.co.uk/</a:t>
            </a:r>
            <a:endParaRPr lang="is-IS" dirty="0"/>
          </a:p>
          <a:p>
            <a:endParaRPr lang="is-IS" dirty="0"/>
          </a:p>
        </p:txBody>
      </p:sp>
      <p:pic>
        <p:nvPicPr>
          <p:cNvPr id="4" name="Picture 3" descr="united-kingdom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508104" y="1844824"/>
            <a:ext cx="3275856" cy="2570528"/>
          </a:xfrm>
          <a:prstGeom prst="rect">
            <a:avLst/>
          </a:prstGeom>
        </p:spPr>
      </p:pic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s-IS" dirty="0" smtClean="0"/>
              <a:t>Other countries in Europe</a:t>
            </a:r>
            <a:endParaRPr lang="is-I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s-IS" dirty="0" smtClean="0"/>
          </a:p>
          <a:p>
            <a:r>
              <a:rPr lang="is-IS" dirty="0" smtClean="0"/>
              <a:t>There are known AHC cases in Finland, Sweden and Norway </a:t>
            </a:r>
          </a:p>
          <a:p>
            <a:endParaRPr lang="is-IS" dirty="0" smtClean="0"/>
          </a:p>
          <a:p>
            <a:r>
              <a:rPr lang="is-IS" dirty="0" smtClean="0"/>
              <a:t>Other western Europe countries have no associations that we know of.</a:t>
            </a:r>
          </a:p>
          <a:p>
            <a:endParaRPr lang="is-IS" dirty="0" smtClean="0"/>
          </a:p>
          <a:p>
            <a:r>
              <a:rPr lang="is-IS" dirty="0" smtClean="0"/>
              <a:t>Eastern Europe ?</a:t>
            </a:r>
          </a:p>
          <a:p>
            <a:endParaRPr lang="is-IS" dirty="0" smtClean="0"/>
          </a:p>
          <a:p>
            <a:endParaRPr lang="is-IS" dirty="0" smtClean="0"/>
          </a:p>
          <a:p>
            <a:endParaRPr lang="is-I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s-IS" dirty="0" smtClean="0"/>
              <a:t> Various organisations </a:t>
            </a:r>
            <a:endParaRPr lang="is-I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988840"/>
            <a:ext cx="8229600" cy="4389120"/>
          </a:xfrm>
        </p:spPr>
        <p:txBody>
          <a:bodyPr/>
          <a:lstStyle/>
          <a:p>
            <a:r>
              <a:rPr lang="en-US" b="1" i="1" dirty="0" smtClean="0"/>
              <a:t>European Network for Research on Alternating </a:t>
            </a:r>
            <a:r>
              <a:rPr lang="en-US" b="1" i="1" dirty="0" err="1" smtClean="0"/>
              <a:t>Hemiplegia</a:t>
            </a:r>
            <a:r>
              <a:rPr lang="en-US" b="1" i="1" dirty="0" smtClean="0"/>
              <a:t> </a:t>
            </a:r>
            <a:r>
              <a:rPr lang="en-US" b="1" dirty="0" smtClean="0"/>
              <a:t>(</a:t>
            </a:r>
            <a:r>
              <a:rPr lang="en-US" b="1" u="sng" dirty="0" smtClean="0"/>
              <a:t>ENRAH</a:t>
            </a:r>
            <a:r>
              <a:rPr lang="en-US" b="1" dirty="0" smtClean="0"/>
              <a:t>) </a:t>
            </a:r>
            <a:r>
              <a:rPr lang="is-IS" dirty="0" smtClean="0">
                <a:hlinkClick r:id="rId2"/>
              </a:rPr>
              <a:t>http://www.enrah.net/</a:t>
            </a:r>
            <a:endParaRPr lang="is-IS" dirty="0" smtClean="0"/>
          </a:p>
          <a:p>
            <a:endParaRPr lang="is-IS" dirty="0" smtClean="0"/>
          </a:p>
          <a:p>
            <a:r>
              <a:rPr lang="is-IS" b="1" u="sng" dirty="0" smtClean="0"/>
              <a:t>Eurordis</a:t>
            </a:r>
            <a:r>
              <a:rPr lang="is-IS" dirty="0" smtClean="0"/>
              <a:t> – </a:t>
            </a:r>
            <a:r>
              <a:rPr lang="is-IS" i="1" dirty="0" smtClean="0"/>
              <a:t>The voice of rare diseases in Europe</a:t>
            </a:r>
          </a:p>
          <a:p>
            <a:pPr>
              <a:buFontTx/>
              <a:buChar char="-"/>
            </a:pPr>
            <a:r>
              <a:rPr lang="is-IS" dirty="0" smtClean="0">
                <a:hlinkClick r:id="rId3"/>
              </a:rPr>
              <a:t>http://www.eurordis.org/</a:t>
            </a:r>
            <a:endParaRPr lang="is-IS" dirty="0" smtClean="0"/>
          </a:p>
          <a:p>
            <a:pPr>
              <a:buFontTx/>
              <a:buChar char="-"/>
            </a:pPr>
            <a:endParaRPr lang="is-IS" dirty="0" smtClean="0"/>
          </a:p>
          <a:p>
            <a:pPr>
              <a:buNone/>
            </a:pPr>
            <a:r>
              <a:rPr lang="is-IS" dirty="0" smtClean="0"/>
              <a:t>    </a:t>
            </a:r>
            <a:r>
              <a:rPr lang="is-IS" b="1" u="sng" dirty="0" smtClean="0"/>
              <a:t>nEuroped</a:t>
            </a:r>
            <a:r>
              <a:rPr lang="is-IS" dirty="0" smtClean="0"/>
              <a:t> - </a:t>
            </a:r>
            <a:r>
              <a:rPr lang="en-US" b="1" i="1" dirty="0" smtClean="0"/>
              <a:t>European Network on Rare Pediatric Neurological Diseases </a:t>
            </a:r>
            <a:r>
              <a:rPr lang="is-IS" b="1" dirty="0" smtClean="0">
                <a:hlinkClick r:id="rId4"/>
              </a:rPr>
              <a:t>http://www.neuroped.eu</a:t>
            </a:r>
            <a:endParaRPr lang="is-IS" dirty="0" smtClean="0"/>
          </a:p>
          <a:p>
            <a:endParaRPr lang="is-I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s-IS" dirty="0" smtClean="0"/>
              <a:t>Combined European projects</a:t>
            </a:r>
            <a:endParaRPr lang="is-I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s-IS" dirty="0" smtClean="0"/>
          </a:p>
          <a:p>
            <a:r>
              <a:rPr lang="is-IS" dirty="0" smtClean="0"/>
              <a:t>Article in Brain </a:t>
            </a:r>
            <a:r>
              <a:rPr lang="is-IS" dirty="0" smtClean="0">
                <a:hlinkClick r:id="rId2"/>
              </a:rPr>
              <a:t>http://brain.oxfordjournals.org/</a:t>
            </a:r>
            <a:endParaRPr lang="is-IS" dirty="0" smtClean="0"/>
          </a:p>
          <a:p>
            <a:endParaRPr lang="is-IS" dirty="0" smtClean="0"/>
          </a:p>
          <a:p>
            <a:r>
              <a:rPr lang="is-IS" b="1" dirty="0" smtClean="0"/>
              <a:t>European/Nord Projects:</a:t>
            </a:r>
          </a:p>
          <a:p>
            <a:pPr>
              <a:buNone/>
            </a:pPr>
            <a:r>
              <a:rPr lang="is-IS" dirty="0" smtClean="0"/>
              <a:t>	</a:t>
            </a:r>
            <a:r>
              <a:rPr lang="en-US" b="1" dirty="0" err="1" smtClean="0"/>
              <a:t>Eurordis</a:t>
            </a:r>
            <a:r>
              <a:rPr lang="en-US" b="1" dirty="0" smtClean="0"/>
              <a:t> webpage  </a:t>
            </a:r>
            <a:r>
              <a:rPr lang="en-US" b="1" dirty="0" smtClean="0">
                <a:hlinkClick r:id="rId3"/>
              </a:rPr>
              <a:t>www.rarediseasecommunities.org</a:t>
            </a:r>
            <a:r>
              <a:rPr lang="en-US" b="1" dirty="0" smtClean="0"/>
              <a:t> </a:t>
            </a:r>
            <a:endParaRPr lang="is-IS" dirty="0" smtClean="0"/>
          </a:p>
          <a:p>
            <a:endParaRPr lang="is-IS" dirty="0" smtClean="0"/>
          </a:p>
          <a:p>
            <a:endParaRPr lang="is-I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539552" y="908720"/>
            <a:ext cx="7690048" cy="1944216"/>
          </a:xfrm>
        </p:spPr>
        <p:txBody>
          <a:bodyPr>
            <a:normAutofit/>
          </a:bodyPr>
          <a:lstStyle/>
          <a:p>
            <a:pPr algn="ctr"/>
            <a:r>
              <a:rPr lang="is-IS" dirty="0" smtClean="0"/>
              <a:t>Siggi Johannesson</a:t>
            </a:r>
            <a:br>
              <a:rPr lang="is-IS" dirty="0" smtClean="0"/>
            </a:br>
            <a:r>
              <a:rPr lang="is-IS" dirty="0" smtClean="0">
                <a:hlinkClick r:id="rId2"/>
              </a:rPr>
              <a:t>www.ahc.is</a:t>
            </a:r>
            <a:r>
              <a:rPr lang="is-IS" dirty="0" smtClean="0"/>
              <a:t> </a:t>
            </a:r>
            <a:endParaRPr lang="is-IS" dirty="0"/>
          </a:p>
        </p:txBody>
      </p:sp>
      <p:pic>
        <p:nvPicPr>
          <p:cNvPr id="4" name="Content Placeholder 3" descr="ahc_logo.jpg"/>
          <p:cNvPicPr>
            <a:picLocks noGrp="1" noChangeAspect="1"/>
          </p:cNvPicPr>
          <p:nvPr>
            <p:ph idx="4294967295"/>
          </p:nvPr>
        </p:nvPicPr>
        <p:blipFill>
          <a:blip r:embed="rId3" cstate="print"/>
          <a:stretch>
            <a:fillRect/>
          </a:stretch>
        </p:blipFill>
        <p:spPr>
          <a:xfrm>
            <a:off x="899592" y="3861048"/>
            <a:ext cx="7134225" cy="198755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s-IS" dirty="0" smtClean="0"/>
              <a:t>European update</a:t>
            </a:r>
            <a:endParaRPr lang="is-IS" dirty="0"/>
          </a:p>
        </p:txBody>
      </p:sp>
      <p:pic>
        <p:nvPicPr>
          <p:cNvPr id="5" name="Content Placeholder 4" descr="Evrópa loka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1935163"/>
            <a:ext cx="9144000" cy="4662189"/>
          </a:xfrm>
        </p:spPr>
      </p:pic>
    </p:spTree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b="1" dirty="0"/>
              <a:t>Belgium</a:t>
            </a:r>
            <a:r>
              <a:rPr lang="en-US" dirty="0"/>
              <a:t>(Dutch speaking part of Belgium)</a:t>
            </a:r>
            <a:r>
              <a:rPr lang="en-US" b="1" dirty="0"/>
              <a:t> </a:t>
            </a:r>
            <a:endParaRPr lang="is-I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is-IS" dirty="0" smtClean="0"/>
          </a:p>
          <a:p>
            <a:r>
              <a:rPr lang="is-IS" dirty="0" smtClean="0"/>
              <a:t>AHC persons: 3</a:t>
            </a:r>
          </a:p>
          <a:p>
            <a:endParaRPr lang="is-IS" dirty="0" smtClean="0"/>
          </a:p>
          <a:p>
            <a:r>
              <a:rPr lang="is-IS" dirty="0" smtClean="0"/>
              <a:t>Ages: 12, 17 and 30</a:t>
            </a:r>
          </a:p>
          <a:p>
            <a:endParaRPr lang="is-IS" dirty="0" smtClean="0"/>
          </a:p>
          <a:p>
            <a:r>
              <a:rPr lang="is-IS" dirty="0" smtClean="0"/>
              <a:t>Social activities: None</a:t>
            </a:r>
            <a:endParaRPr lang="is-IS" dirty="0"/>
          </a:p>
        </p:txBody>
      </p:sp>
      <p:pic>
        <p:nvPicPr>
          <p:cNvPr id="4" name="Picture 3" descr="Belgium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427984" y="2276872"/>
            <a:ext cx="3528011" cy="3795285"/>
          </a:xfrm>
          <a:prstGeom prst="rect">
            <a:avLst/>
          </a:prstGeom>
        </p:spPr>
      </p:pic>
    </p:spTree>
  </p:cSld>
  <p:clrMapOvr>
    <a:masterClrMapping/>
  </p:clrMapOvr>
  <p:transition spd="slow">
    <p:pull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s-IS" dirty="0" smtClean="0"/>
              <a:t>Denmark</a:t>
            </a:r>
            <a:endParaRPr lang="is-I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s-IS" dirty="0" smtClean="0"/>
          </a:p>
          <a:p>
            <a:r>
              <a:rPr lang="is-IS" dirty="0" smtClean="0"/>
              <a:t>AHC persons: 8</a:t>
            </a:r>
          </a:p>
          <a:p>
            <a:endParaRPr lang="is-IS" dirty="0"/>
          </a:p>
          <a:p>
            <a:r>
              <a:rPr lang="is-IS" dirty="0" smtClean="0"/>
              <a:t>Social activities: Not much activity but a possible meeting in December</a:t>
            </a:r>
          </a:p>
          <a:p>
            <a:endParaRPr lang="is-IS" dirty="0"/>
          </a:p>
          <a:p>
            <a:r>
              <a:rPr lang="is-IS" dirty="0" smtClean="0"/>
              <a:t>Website: </a:t>
            </a:r>
            <a:r>
              <a:rPr lang="en-US" u="sng" dirty="0">
                <a:hlinkClick r:id="rId2"/>
              </a:rPr>
              <a:t>www.ahckids.dk</a:t>
            </a:r>
            <a:r>
              <a:rPr lang="en-US" dirty="0"/>
              <a:t> </a:t>
            </a:r>
            <a:endParaRPr lang="is-IS" dirty="0"/>
          </a:p>
        </p:txBody>
      </p:sp>
      <p:pic>
        <p:nvPicPr>
          <p:cNvPr id="4" name="Picture 3" descr="denmark_map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084168" y="764704"/>
            <a:ext cx="2600325" cy="2476500"/>
          </a:xfrm>
          <a:prstGeom prst="rect">
            <a:avLst/>
          </a:prstGeom>
        </p:spPr>
      </p:pic>
    </p:spTree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France</a:t>
            </a:r>
            <a:endParaRPr lang="is-I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s-IS" dirty="0" smtClean="0"/>
              <a:t>AHC persons: 65</a:t>
            </a:r>
          </a:p>
          <a:p>
            <a:r>
              <a:rPr lang="is-IS" dirty="0" smtClean="0"/>
              <a:t>In the association: 51</a:t>
            </a:r>
          </a:p>
          <a:p>
            <a:r>
              <a:rPr lang="en-US" dirty="0"/>
              <a:t>Social </a:t>
            </a:r>
            <a:r>
              <a:rPr lang="en-US" dirty="0" smtClean="0"/>
              <a:t>activities</a:t>
            </a:r>
            <a:r>
              <a:rPr lang="en-US" sz="3600" dirty="0" smtClean="0"/>
              <a:t>:</a:t>
            </a:r>
            <a:r>
              <a:rPr lang="en-US" dirty="0" smtClean="0"/>
              <a:t> </a:t>
            </a:r>
            <a:r>
              <a:rPr lang="en-US" dirty="0"/>
              <a:t>Family meeting (2 days yearly)  G</a:t>
            </a:r>
            <a:r>
              <a:rPr lang="en-US" dirty="0" smtClean="0"/>
              <a:t>reeting </a:t>
            </a:r>
            <a:r>
              <a:rPr lang="en-US" dirty="0"/>
              <a:t>card + gift </a:t>
            </a:r>
            <a:r>
              <a:rPr lang="en-US" dirty="0" smtClean="0"/>
              <a:t>sent </a:t>
            </a:r>
            <a:r>
              <a:rPr lang="en-US" dirty="0"/>
              <a:t>to </a:t>
            </a:r>
            <a:r>
              <a:rPr lang="en-US" dirty="0" smtClean="0"/>
              <a:t>every AHC </a:t>
            </a:r>
            <a:r>
              <a:rPr lang="en-US" dirty="0"/>
              <a:t>child for </a:t>
            </a:r>
            <a:r>
              <a:rPr lang="en-US" dirty="0" smtClean="0"/>
              <a:t>their birthday. Newsletter </a:t>
            </a:r>
            <a:r>
              <a:rPr lang="en-US" dirty="0"/>
              <a:t>(twice a year</a:t>
            </a:r>
            <a:r>
              <a:rPr lang="en-US" dirty="0" smtClean="0"/>
              <a:t>)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Fundraising</a:t>
            </a:r>
            <a:r>
              <a:rPr lang="en-US" sz="3600" dirty="0" smtClean="0"/>
              <a:t>:</a:t>
            </a:r>
            <a:r>
              <a:rPr lang="en-US" dirty="0" smtClean="0"/>
              <a:t> Tombola </a:t>
            </a:r>
            <a:r>
              <a:rPr lang="en-US" dirty="0"/>
              <a:t>, donations, charity </a:t>
            </a:r>
            <a:r>
              <a:rPr lang="en-US" dirty="0" smtClean="0"/>
              <a:t>events, collecting </a:t>
            </a:r>
            <a:r>
              <a:rPr lang="en-US" dirty="0"/>
              <a:t>about 30.000 </a:t>
            </a:r>
            <a:r>
              <a:rPr lang="en-US" dirty="0" smtClean="0"/>
              <a:t>Euros </a:t>
            </a:r>
            <a:r>
              <a:rPr lang="en-US" dirty="0"/>
              <a:t>per year</a:t>
            </a:r>
            <a:endParaRPr lang="is-IS" dirty="0"/>
          </a:p>
          <a:p>
            <a:r>
              <a:rPr lang="en-US" dirty="0"/>
              <a:t>Website: </a:t>
            </a:r>
            <a:r>
              <a:rPr lang="en-US" dirty="0" smtClean="0">
                <a:hlinkClick r:id="rId2"/>
              </a:rPr>
              <a:t>www.afha.org</a:t>
            </a:r>
            <a:endParaRPr lang="en-US" dirty="0" smtClean="0"/>
          </a:p>
          <a:p>
            <a:endParaRPr lang="en-US" dirty="0" smtClean="0"/>
          </a:p>
          <a:p>
            <a:endParaRPr lang="is-IS" dirty="0"/>
          </a:p>
          <a:p>
            <a:endParaRPr lang="is-IS" dirty="0"/>
          </a:p>
        </p:txBody>
      </p:sp>
      <p:pic>
        <p:nvPicPr>
          <p:cNvPr id="4" name="Picture 3" descr="France_map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868144" y="476672"/>
            <a:ext cx="2483768" cy="2672012"/>
          </a:xfrm>
          <a:prstGeom prst="rect">
            <a:avLst/>
          </a:prstGeom>
        </p:spPr>
      </p:pic>
    </p:spTree>
  </p:cSld>
  <p:clrMapOvr>
    <a:masterClrMapping/>
  </p:clrMapOvr>
  <p:transition spd="slow">
    <p:pull dir="r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s-IS" dirty="0" smtClean="0"/>
              <a:t>Germany</a:t>
            </a:r>
            <a:endParaRPr lang="is-I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Number </a:t>
            </a:r>
            <a:r>
              <a:rPr lang="en-US" dirty="0"/>
              <a:t>of AHC persons: </a:t>
            </a:r>
            <a:r>
              <a:rPr lang="en-US" dirty="0" smtClean="0"/>
              <a:t>26</a:t>
            </a:r>
          </a:p>
          <a:p>
            <a:endParaRPr lang="is-IS" dirty="0"/>
          </a:p>
          <a:p>
            <a:r>
              <a:rPr lang="en-US" dirty="0"/>
              <a:t>In the association: </a:t>
            </a:r>
            <a:r>
              <a:rPr lang="en-US" dirty="0" smtClean="0"/>
              <a:t>?</a:t>
            </a:r>
          </a:p>
          <a:p>
            <a:endParaRPr lang="is-IS" dirty="0"/>
          </a:p>
          <a:p>
            <a:r>
              <a:rPr lang="en-US" b="1" dirty="0"/>
              <a:t>Social activities: </a:t>
            </a:r>
            <a:r>
              <a:rPr lang="en-US" b="1" dirty="0" smtClean="0"/>
              <a:t>?</a:t>
            </a:r>
          </a:p>
          <a:p>
            <a:endParaRPr lang="is-IS" dirty="0"/>
          </a:p>
          <a:p>
            <a:r>
              <a:rPr lang="en-US" b="1" dirty="0"/>
              <a:t>Website: </a:t>
            </a:r>
            <a:r>
              <a:rPr lang="en-US" b="1" u="sng" dirty="0">
                <a:hlinkClick r:id="rId2"/>
              </a:rPr>
              <a:t>http://www.ahckids.de/</a:t>
            </a:r>
            <a:endParaRPr lang="is-IS" dirty="0"/>
          </a:p>
          <a:p>
            <a:endParaRPr lang="is-IS" dirty="0"/>
          </a:p>
        </p:txBody>
      </p:sp>
      <p:pic>
        <p:nvPicPr>
          <p:cNvPr id="4" name="Picture 3" descr="germany_map_2007-worldfactbook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220072" y="1988840"/>
            <a:ext cx="3521968" cy="3316514"/>
          </a:xfrm>
          <a:prstGeom prst="rect">
            <a:avLst/>
          </a:prstGeom>
        </p:spPr>
      </p:pic>
    </p:spTree>
  </p:cSld>
  <p:clrMapOvr>
    <a:masterClrMapping/>
  </p:clrMapOvr>
  <p:transition spd="slow">
    <p:pull dir="r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692696"/>
            <a:ext cx="8229600" cy="1143000"/>
          </a:xfrm>
        </p:spPr>
        <p:txBody>
          <a:bodyPr/>
          <a:lstStyle/>
          <a:p>
            <a:pPr algn="ctr"/>
            <a:r>
              <a:rPr lang="is-IS" dirty="0" smtClean="0"/>
              <a:t>Iceland</a:t>
            </a:r>
            <a:endParaRPr lang="is-I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Number of AHC persons:  1</a:t>
            </a:r>
            <a:endParaRPr lang="is-IS" dirty="0"/>
          </a:p>
          <a:p>
            <a:r>
              <a:rPr lang="en-US" dirty="0"/>
              <a:t>In the association:  1</a:t>
            </a:r>
            <a:endParaRPr lang="is-IS" dirty="0"/>
          </a:p>
          <a:p>
            <a:r>
              <a:rPr lang="en-US" dirty="0"/>
              <a:t>Social activities: Family meetings 365 days of the </a:t>
            </a:r>
            <a:r>
              <a:rPr lang="en-US" dirty="0" smtClean="0"/>
              <a:t>year</a:t>
            </a:r>
            <a:r>
              <a:rPr lang="en-US" dirty="0" smtClean="0">
                <a:sym typeface="Wingdings" pitchFamily="2" charset="2"/>
              </a:rPr>
              <a:t></a:t>
            </a:r>
            <a:endParaRPr lang="is-IS" dirty="0"/>
          </a:p>
          <a:p>
            <a:r>
              <a:rPr lang="en-US" dirty="0"/>
              <a:t>Fundraising:  Reykjavik Marathon 20</a:t>
            </a:r>
            <a:r>
              <a:rPr lang="en-US" baseline="30000" dirty="0"/>
              <a:t>th</a:t>
            </a:r>
            <a:r>
              <a:rPr lang="en-US" dirty="0"/>
              <a:t> August </a:t>
            </a:r>
            <a:r>
              <a:rPr lang="en-US" dirty="0" smtClean="0"/>
              <a:t>each </a:t>
            </a:r>
            <a:r>
              <a:rPr lang="en-US" dirty="0"/>
              <a:t>year. </a:t>
            </a:r>
            <a:r>
              <a:rPr lang="en-US" dirty="0" smtClean="0"/>
              <a:t> Selling gift </a:t>
            </a:r>
            <a:r>
              <a:rPr lang="en-US" dirty="0"/>
              <a:t>cards before X-</a:t>
            </a:r>
            <a:r>
              <a:rPr lang="en-US" dirty="0" err="1"/>
              <a:t>mas</a:t>
            </a:r>
            <a:r>
              <a:rPr lang="en-US" dirty="0"/>
              <a:t> – Fishing fly -  Necklace – Paintings.</a:t>
            </a:r>
            <a:endParaRPr lang="is-IS" dirty="0"/>
          </a:p>
          <a:p>
            <a:r>
              <a:rPr lang="en-US" dirty="0"/>
              <a:t>Website: </a:t>
            </a:r>
            <a:r>
              <a:rPr lang="en-US" u="sng" dirty="0">
                <a:hlinkClick r:id="rId2"/>
              </a:rPr>
              <a:t>www.ahc.is</a:t>
            </a:r>
            <a:r>
              <a:rPr lang="en-US" dirty="0"/>
              <a:t> </a:t>
            </a:r>
            <a:endParaRPr lang="is-IS" dirty="0"/>
          </a:p>
          <a:p>
            <a:endParaRPr lang="is-IS" dirty="0"/>
          </a:p>
        </p:txBody>
      </p:sp>
      <p:pic>
        <p:nvPicPr>
          <p:cNvPr id="4" name="Picture 3" descr="map_of_iceland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940152" y="836712"/>
            <a:ext cx="2815084" cy="2114333"/>
          </a:xfrm>
          <a:prstGeom prst="rect">
            <a:avLst/>
          </a:prstGeom>
        </p:spPr>
      </p:pic>
    </p:spTree>
  </p:cSld>
  <p:clrMapOvr>
    <a:masterClrMapping/>
  </p:clrMapOvr>
  <p:transition spd="slow">
    <p:pull dir="r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s-IS" dirty="0" smtClean="0"/>
              <a:t>Ireland</a:t>
            </a:r>
            <a:endParaRPr lang="is-I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r>
              <a:rPr lang="en-US" dirty="0" smtClean="0"/>
              <a:t>Number </a:t>
            </a:r>
            <a:r>
              <a:rPr lang="en-US" dirty="0"/>
              <a:t>of AHC persons:  5 - At least one patient in contact with </a:t>
            </a:r>
            <a:r>
              <a:rPr lang="en-US" dirty="0" smtClean="0"/>
              <a:t>Dr. </a:t>
            </a:r>
            <a:r>
              <a:rPr lang="en-US" dirty="0" err="1" smtClean="0"/>
              <a:t>Swoboda</a:t>
            </a:r>
            <a:r>
              <a:rPr lang="en-US" dirty="0" smtClean="0"/>
              <a:t>.</a:t>
            </a:r>
          </a:p>
          <a:p>
            <a:endParaRPr lang="is-IS" dirty="0"/>
          </a:p>
          <a:p>
            <a:r>
              <a:rPr lang="en-US" dirty="0"/>
              <a:t>No association </a:t>
            </a:r>
            <a:endParaRPr lang="en-US" dirty="0" smtClean="0"/>
          </a:p>
          <a:p>
            <a:endParaRPr lang="is-IS" dirty="0"/>
          </a:p>
          <a:p>
            <a:r>
              <a:rPr lang="en-US" dirty="0"/>
              <a:t>No social </a:t>
            </a:r>
            <a:r>
              <a:rPr lang="en-US" dirty="0" smtClean="0"/>
              <a:t>activities</a:t>
            </a:r>
          </a:p>
          <a:p>
            <a:endParaRPr lang="is-IS" dirty="0"/>
          </a:p>
          <a:p>
            <a:r>
              <a:rPr lang="en-US" dirty="0"/>
              <a:t>No website</a:t>
            </a:r>
            <a:endParaRPr lang="is-IS" dirty="0"/>
          </a:p>
          <a:p>
            <a:endParaRPr lang="is-IS" dirty="0"/>
          </a:p>
        </p:txBody>
      </p:sp>
      <p:pic>
        <p:nvPicPr>
          <p:cNvPr id="4" name="Picture 3" descr="ireland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716016" y="3212976"/>
            <a:ext cx="3822192" cy="2999232"/>
          </a:xfrm>
          <a:prstGeom prst="rect">
            <a:avLst/>
          </a:prstGeom>
        </p:spPr>
      </p:pic>
    </p:spTree>
  </p:cSld>
  <p:clrMapOvr>
    <a:masterClrMapping/>
  </p:clrMapOvr>
  <p:transition spd="slow">
    <p:pull dir="r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s-IS" dirty="0" smtClean="0"/>
              <a:t>Italy</a:t>
            </a:r>
            <a:endParaRPr lang="is-I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endParaRPr lang="en-US" dirty="0" smtClean="0"/>
          </a:p>
          <a:p>
            <a:r>
              <a:rPr lang="en-US" dirty="0" smtClean="0"/>
              <a:t>Number </a:t>
            </a:r>
            <a:r>
              <a:rPr lang="en-US" dirty="0"/>
              <a:t>of AHC persons: </a:t>
            </a:r>
            <a:r>
              <a:rPr lang="it-IT" sz="2400" dirty="0" smtClean="0"/>
              <a:t>46 known AHC cases (mean age 19 years)</a:t>
            </a:r>
            <a:endParaRPr lang="en-US" dirty="0" smtClean="0"/>
          </a:p>
          <a:p>
            <a:endParaRPr lang="is-IS" dirty="0"/>
          </a:p>
          <a:p>
            <a:r>
              <a:rPr lang="en-US" dirty="0"/>
              <a:t>In the association</a:t>
            </a:r>
            <a:r>
              <a:rPr lang="en-US" dirty="0" smtClean="0"/>
              <a:t>:</a:t>
            </a:r>
          </a:p>
          <a:p>
            <a:pPr>
              <a:buNone/>
            </a:pPr>
            <a:r>
              <a:rPr lang="en-US" dirty="0" smtClean="0"/>
              <a:t> </a:t>
            </a:r>
            <a:r>
              <a:rPr lang="it-IT" sz="2400" dirty="0" smtClean="0"/>
              <a:t>110 official members mainly parents </a:t>
            </a:r>
          </a:p>
          <a:p>
            <a:pPr>
              <a:buNone/>
            </a:pPr>
            <a:r>
              <a:rPr lang="it-IT" sz="2400" dirty="0" smtClean="0"/>
              <a:t> and relatives of children affected by AHC</a:t>
            </a:r>
            <a:endParaRPr lang="en-US" dirty="0" smtClean="0"/>
          </a:p>
          <a:p>
            <a:pPr>
              <a:buNone/>
            </a:pPr>
            <a:endParaRPr lang="is-IS" dirty="0"/>
          </a:p>
          <a:p>
            <a:r>
              <a:rPr lang="en-US" dirty="0" smtClean="0"/>
              <a:t>Website</a:t>
            </a:r>
            <a:r>
              <a:rPr lang="en-US" b="1" dirty="0" smtClean="0"/>
              <a:t>: </a:t>
            </a:r>
            <a:r>
              <a:rPr lang="en-US" sz="2400" dirty="0" smtClean="0">
                <a:cs typeface="Times New Roman" pitchFamily="18" charset="0"/>
                <a:hlinkClick r:id="rId2"/>
              </a:rPr>
              <a:t>www.aisea.org</a:t>
            </a:r>
            <a:r>
              <a:rPr lang="en-US" sz="2400" dirty="0" smtClean="0">
                <a:cs typeface="Times New Roman" pitchFamily="18" charset="0"/>
              </a:rPr>
              <a:t>   and </a:t>
            </a:r>
          </a:p>
          <a:p>
            <a:r>
              <a:rPr lang="en-US" sz="2400" dirty="0" smtClean="0">
                <a:cs typeface="Times New Roman" pitchFamily="18" charset="0"/>
              </a:rPr>
              <a:t>                 </a:t>
            </a:r>
            <a:r>
              <a:rPr lang="en-US" sz="2400" dirty="0" smtClean="0">
                <a:cs typeface="Times New Roman" pitchFamily="18" charset="0"/>
                <a:hlinkClick r:id="rId3"/>
              </a:rPr>
              <a:t>www.ibahc.org</a:t>
            </a:r>
            <a:endParaRPr lang="en-US" sz="2400" dirty="0" smtClean="0">
              <a:cs typeface="Times New Roman" pitchFamily="18" charset="0"/>
            </a:endParaRPr>
          </a:p>
          <a:p>
            <a:endParaRPr lang="is-IS" dirty="0"/>
          </a:p>
          <a:p>
            <a:endParaRPr lang="is-IS" dirty="0"/>
          </a:p>
        </p:txBody>
      </p:sp>
      <p:pic>
        <p:nvPicPr>
          <p:cNvPr id="4" name="Picture 3" descr="italy_map_2010worldfactbook_300_1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228184" y="3140968"/>
            <a:ext cx="2303614" cy="246486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1050</TotalTime>
  <Words>696</Words>
  <Application>Microsoft Macintosh PowerPoint</Application>
  <PresentationFormat>On-screen Show (4:3)</PresentationFormat>
  <Paragraphs>132</Paragraphs>
  <Slides>19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Flow</vt:lpstr>
      <vt:lpstr>AHCF Family Meeting</vt:lpstr>
      <vt:lpstr>European update</vt:lpstr>
      <vt:lpstr>Belgium(Dutch speaking part of Belgium) </vt:lpstr>
      <vt:lpstr>Denmark</vt:lpstr>
      <vt:lpstr>France</vt:lpstr>
      <vt:lpstr>Germany</vt:lpstr>
      <vt:lpstr>Iceland</vt:lpstr>
      <vt:lpstr>Ireland</vt:lpstr>
      <vt:lpstr>Italy</vt:lpstr>
      <vt:lpstr>Social activities</vt:lpstr>
      <vt:lpstr>“White book” for Alternating hemiplegia</vt:lpstr>
      <vt:lpstr>Guidelines for Alternating Hemiplegia</vt:lpstr>
      <vt:lpstr>The Netherlands</vt:lpstr>
      <vt:lpstr>Spain</vt:lpstr>
      <vt:lpstr>United Kingdom</vt:lpstr>
      <vt:lpstr>Other countries in Europe</vt:lpstr>
      <vt:lpstr> Various organisations </vt:lpstr>
      <vt:lpstr>Combined European projects</vt:lpstr>
      <vt:lpstr>Siggi Johannesson www.ahc.is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European update</dc:title>
  <dc:creator>Sigurdur Holmar Johannesson</dc:creator>
  <cp:lastModifiedBy>Sharon Ciccodicola</cp:lastModifiedBy>
  <cp:revision>56</cp:revision>
  <dcterms:created xsi:type="dcterms:W3CDTF">2011-08-02T17:38:25Z</dcterms:created>
  <dcterms:modified xsi:type="dcterms:W3CDTF">2011-08-02T17:38:50Z</dcterms:modified>
</cp:coreProperties>
</file>