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71" r:id="rId3"/>
    <p:sldId id="3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72" r:id="rId16"/>
    <p:sldId id="375" r:id="rId17"/>
    <p:sldId id="376" r:id="rId18"/>
    <p:sldId id="373" r:id="rId19"/>
    <p:sldId id="374" r:id="rId20"/>
    <p:sldId id="378" r:id="rId21"/>
    <p:sldId id="379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382" r:id="rId38"/>
    <p:sldId id="381" r:id="rId39"/>
    <p:sldId id="380" r:id="rId40"/>
    <p:sldId id="37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05AF3-2C78-4866-8528-68ED7B991A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3E98E-14B8-4DEF-BB2B-4DEBF8CE19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E143F-B776-4291-AE8F-F1E161140A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D76BF-D21E-45C1-99A7-B99C67B982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D2AFB-62F5-46D7-A6AE-EEE565CBEF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A746B-752A-4F56-93C2-7899A8A31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7348E-C9C3-4CEB-9563-CD45892AF1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ADDF7-327E-44B1-AEA3-C171655C4C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41574-ACEC-46E1-AEC8-419C5B3974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04C19-6E7C-4EA3-A46C-64DFEE69D7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FAE43-ECE5-4623-AD13-640D88FF74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F7B51E3-3ECF-422D-96BF-3684A08862C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762000" y="0"/>
            <a:ext cx="77724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CC00"/>
                </a:solidFill>
              </a:rPr>
              <a:t>ALTERNATING HEMIPLEGIA OF CHILDHOOD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133600" y="48006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FFCC00"/>
                </a:solidFill>
              </a:rPr>
              <a:t>Kenneth Silver md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FFCC00"/>
                </a:solidFill>
              </a:rPr>
              <a:t>University of Chicago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FFCC00"/>
                </a:solidFill>
              </a:rPr>
              <a:t>Comer Childrens Hospital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905000"/>
            <a:ext cx="37338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3533775" y="324643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		 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3533775" y="324643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		 </a:t>
            </a: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3533775" y="324643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		 </a:t>
            </a:r>
          </a:p>
        </p:txBody>
      </p:sp>
      <p:pic>
        <p:nvPicPr>
          <p:cNvPr id="1332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800600"/>
            <a:ext cx="143033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3" descr="comer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4648200"/>
            <a:ext cx="1219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0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0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01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0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388"/>
            <a:ext cx="9144000" cy="68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0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229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457200" y="2254250"/>
            <a:ext cx="86868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Alternating Hemiplegia of Childhood: </a:t>
            </a:r>
          </a:p>
          <a:p>
            <a:r>
              <a:rPr lang="en-US" b="1"/>
              <a:t>Early Characteristics and Evolution of a </a:t>
            </a:r>
          </a:p>
        </p:txBody>
      </p:sp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4876800" y="2514600"/>
            <a:ext cx="4267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Neurodevelopmental Syndrome</a:t>
            </a:r>
          </a:p>
        </p:txBody>
      </p: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381000" y="3733800"/>
            <a:ext cx="87566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Matthew T. Sweney, Kenneth Silver, Marion Gerard-Blanluet, Jean-Michel Pedespan</a:t>
            </a:r>
          </a:p>
        </p:txBody>
      </p:sp>
      <p:sp>
        <p:nvSpPr>
          <p:cNvPr id="27654" name="Rectangle 11"/>
          <p:cNvSpPr>
            <a:spLocks noChangeArrowheads="1"/>
          </p:cNvSpPr>
          <p:nvPr/>
        </p:nvSpPr>
        <p:spPr bwMode="auto">
          <a:xfrm>
            <a:off x="381000" y="4114800"/>
            <a:ext cx="8667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Francis Renault, Alexis Arzimanoglou, Mylynda Schlesinger-Massart, Aga J. Lewelt,</a:t>
            </a:r>
          </a:p>
        </p:txBody>
      </p:sp>
      <p:sp>
        <p:nvSpPr>
          <p:cNvPr id="27655" name="Rectangle 12"/>
          <p:cNvSpPr>
            <a:spLocks noChangeArrowheads="1"/>
          </p:cNvSpPr>
          <p:nvPr/>
        </p:nvSpPr>
        <p:spPr bwMode="auto">
          <a:xfrm>
            <a:off x="381000" y="4495800"/>
            <a:ext cx="4476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Sandra P. Reyna and Kathryn J. Swoboda</a:t>
            </a:r>
          </a:p>
        </p:txBody>
      </p:sp>
      <p:sp>
        <p:nvSpPr>
          <p:cNvPr id="27656" name="Rectangle 13"/>
          <p:cNvSpPr>
            <a:spLocks noChangeArrowheads="1"/>
          </p:cNvSpPr>
          <p:nvPr/>
        </p:nvSpPr>
        <p:spPr bwMode="auto">
          <a:xfrm>
            <a:off x="2438400" y="5791200"/>
            <a:ext cx="4425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/>
              <a:t>Pediatrics </a:t>
            </a:r>
            <a:r>
              <a:rPr lang="en-US" sz="2400"/>
              <a:t>2009;123;e534-e541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  <a:solidFill>
            <a:srgbClr val="FFCC00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33CC"/>
                </a:solidFill>
              </a:rPr>
              <a:t>Alternating Hemiplegia of Childhood: Clinical Features N=103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458200" cy="4525963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Data Base: 172 patients with episodic hemiplegia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Adequete records 132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Excluded atypical cases: 14 onset after 18 months old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Other Syndromes: 15 – FHM 2, BFNAHC 3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Leaving 103 cases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56 M: 47 F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Mean Age onset Dystonia and Hemiplegia 6.5 months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Abnormal eye movements  2.4 months (32% @ birth)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Apnea or respiratory distress in 24 %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Color and/or temperature changes in 58%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Hemiplegic spells lasting 1day to 3 weeks in 38%</a:t>
            </a:r>
          </a:p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Average time to diagnosis 36 months</a:t>
            </a:r>
          </a:p>
          <a:p>
            <a:pPr eaLnBrk="1" hangingPunct="1"/>
            <a:endParaRPr lang="en-US" sz="2000" smtClean="0">
              <a:solidFill>
                <a:schemeClr val="bg1"/>
              </a:solidFill>
            </a:endParaRPr>
          </a:p>
          <a:p>
            <a:pPr eaLnBrk="1" hangingPunct="1"/>
            <a:endParaRPr lang="en-US" sz="2000" smtClean="0">
              <a:solidFill>
                <a:schemeClr val="bg1"/>
              </a:solidFill>
            </a:endParaRPr>
          </a:p>
          <a:p>
            <a:pPr eaLnBrk="1" hangingPunct="1"/>
            <a:endParaRPr lang="en-US" sz="200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  <a:solidFill>
            <a:srgbClr val="FFCC00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33CC"/>
                </a:solidFill>
              </a:rPr>
              <a:t>Alternating Hemiplegia of Childhood: Clinical Features N=103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Epilepsy: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Generalized Seizures in 43%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Mean age of onset of seizures 69 months(+/- 58)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Seizure onset after age 10 years in 23%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Ataxia 5%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Cognitive</a:t>
            </a:r>
            <a:r>
              <a:rPr lang="en-US" sz="2400" smtClean="0">
                <a:solidFill>
                  <a:schemeClr val="bg1"/>
                </a:solidFill>
              </a:rPr>
              <a:t> impairment present in 96/96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Usually mild to moderate range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Detailed neuropsychological testing;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Shows wide variability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WISC;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bg1"/>
                </a:solidFill>
              </a:rPr>
              <a:t> FSIQ 62.5 (+/_14), VIQ 69.2 (+/_16), PIQ 63.7(+/_15)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smtClean="0"/>
              <a:t>Age of Onset of Symptoms N=103</a:t>
            </a:r>
            <a:br>
              <a:rPr lang="en-US" sz="4000" smtClean="0"/>
            </a:br>
            <a:r>
              <a:rPr lang="en-US" sz="2000" i="1" smtClean="0"/>
              <a:t>Pediatrics </a:t>
            </a:r>
            <a:r>
              <a:rPr lang="en-US" sz="2000" smtClean="0"/>
              <a:t>2009;123:e534–e541</a:t>
            </a:r>
            <a:br>
              <a:rPr lang="en-US" sz="2000" smtClean="0"/>
            </a:br>
            <a:endParaRPr lang="en-US" sz="2000" smtClean="0"/>
          </a:p>
        </p:txBody>
      </p:sp>
      <p:pic>
        <p:nvPicPr>
          <p:cNvPr id="3072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193925"/>
            <a:ext cx="8229600" cy="3336925"/>
          </a:xfrm>
          <a:noFill/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133600"/>
            <a:ext cx="88392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mtClean="0"/>
              <a:t>Reported Triggers in AHC</a:t>
            </a: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28600" y="2667000"/>
            <a:ext cx="8686800" cy="2838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/>
          </a:p>
          <a:p>
            <a:r>
              <a:rPr lang="en-US" b="1"/>
              <a:t>Category                          Cases Reporting,%              Examples</a:t>
            </a:r>
          </a:p>
          <a:p>
            <a:endParaRPr lang="en-US" b="1"/>
          </a:p>
          <a:p>
            <a:r>
              <a:rPr lang="en-US" b="1"/>
              <a:t>Environmental stress              75                                     Temperature extremes,</a:t>
            </a:r>
          </a:p>
          <a:p>
            <a:r>
              <a:rPr lang="en-US" b="1"/>
              <a:t>                                                                            crowds,odors, irregular sleep</a:t>
            </a:r>
          </a:p>
          <a:p>
            <a:r>
              <a:rPr lang="en-US" b="1"/>
              <a:t>Water exposure                       61                      Bathing, swimming shampooing</a:t>
            </a:r>
          </a:p>
          <a:p>
            <a:endParaRPr lang="en-US" b="1"/>
          </a:p>
          <a:p>
            <a:r>
              <a:rPr lang="en-US" b="1"/>
              <a:t>Specific physical activities    50                            Exercise, playground swing</a:t>
            </a:r>
          </a:p>
          <a:p>
            <a:r>
              <a:rPr lang="en-US" b="1"/>
              <a:t>Lighting                                    47                            Sunlight, fluorescent bulbs</a:t>
            </a:r>
          </a:p>
          <a:p>
            <a:r>
              <a:rPr lang="en-US" b="1"/>
              <a:t>Foods                                       10                             Chocolate, food dyes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5734050" y="6019800"/>
            <a:ext cx="34099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</a:rPr>
              <a:t>Pediatrics </a:t>
            </a:r>
            <a:r>
              <a:rPr lang="en-US">
                <a:solidFill>
                  <a:schemeClr val="tx2"/>
                </a:solidFill>
              </a:rPr>
              <a:t>2009;123:e534–e541</a:t>
            </a:r>
            <a:br>
              <a:rPr lang="en-US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smtClean="0"/>
              <a:t>AHC: Classical Diagnostic Criteria 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686800" cy="4876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smtClean="0"/>
              <a:t>Onset of symptoms before 18 mo of age</a:t>
            </a:r>
          </a:p>
          <a:p>
            <a:pPr eaLnBrk="1" hangingPunct="1">
              <a:lnSpc>
                <a:spcPct val="80000"/>
              </a:lnSpc>
            </a:pPr>
            <a:endParaRPr lang="en-US" sz="2000" b="1" smtClean="0"/>
          </a:p>
          <a:p>
            <a:pPr eaLnBrk="1" hangingPunct="1">
              <a:lnSpc>
                <a:spcPct val="80000"/>
              </a:lnSpc>
            </a:pPr>
            <a:r>
              <a:rPr lang="en-US" sz="2000" b="1" smtClean="0"/>
              <a:t>Repeated attacks of hemiplegia involving either side of the body</a:t>
            </a:r>
          </a:p>
          <a:p>
            <a:pPr eaLnBrk="1" hangingPunct="1">
              <a:lnSpc>
                <a:spcPct val="80000"/>
              </a:lnSpc>
            </a:pPr>
            <a:endParaRPr lang="en-US" sz="2000" b="1" smtClean="0"/>
          </a:p>
          <a:p>
            <a:pPr eaLnBrk="1" hangingPunct="1">
              <a:lnSpc>
                <a:spcPct val="80000"/>
              </a:lnSpc>
            </a:pPr>
            <a:r>
              <a:rPr lang="en-US" sz="2000" b="1" smtClean="0"/>
              <a:t>Other paroxysmal disturbances including tonic or dystonic spells, oculomotor abnormalities, and autonomic phenomena during bouts in isolation</a:t>
            </a:r>
          </a:p>
          <a:p>
            <a:pPr eaLnBrk="1" hangingPunct="1">
              <a:lnSpc>
                <a:spcPct val="80000"/>
              </a:lnSpc>
            </a:pPr>
            <a:endParaRPr lang="en-US" sz="2000" b="1" smtClean="0"/>
          </a:p>
          <a:p>
            <a:pPr eaLnBrk="1" hangingPunct="1">
              <a:lnSpc>
                <a:spcPct val="80000"/>
              </a:lnSpc>
            </a:pPr>
            <a:r>
              <a:rPr lang="en-US" sz="2000" b="1" smtClean="0"/>
              <a:t>Episodes of bilateral hemiplegia or quadriplegia as generalization of a hemiplegic episode or bilateral from the beginning</a:t>
            </a:r>
          </a:p>
          <a:p>
            <a:pPr eaLnBrk="1" hangingPunct="1">
              <a:lnSpc>
                <a:spcPct val="80000"/>
              </a:lnSpc>
            </a:pPr>
            <a:endParaRPr lang="en-US" sz="2000" b="1" smtClean="0"/>
          </a:p>
          <a:p>
            <a:pPr eaLnBrk="1" hangingPunct="1">
              <a:lnSpc>
                <a:spcPct val="80000"/>
              </a:lnSpc>
            </a:pPr>
            <a:r>
              <a:rPr lang="en-US" sz="2000" b="1" smtClean="0"/>
              <a:t>Immediate disappearance of symptoms upon sleeping, which later may resume after waking</a:t>
            </a:r>
          </a:p>
          <a:p>
            <a:pPr eaLnBrk="1" hangingPunct="1">
              <a:lnSpc>
                <a:spcPct val="80000"/>
              </a:lnSpc>
            </a:pPr>
            <a:endParaRPr lang="en-US" sz="2000" b="1" smtClean="0"/>
          </a:p>
          <a:p>
            <a:pPr eaLnBrk="1" hangingPunct="1">
              <a:lnSpc>
                <a:spcPct val="80000"/>
              </a:lnSpc>
            </a:pPr>
            <a:r>
              <a:rPr lang="en-US" sz="2000" b="1" smtClean="0"/>
              <a:t>Evidence of developmental delay and neurologic abnormalities including choreoathetosis, dystonia, or ataxia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rgbClr val="FFCC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33CC"/>
                </a:solidFill>
              </a:rPr>
              <a:t>Investigations: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MRI:</a:t>
            </a:r>
            <a:r>
              <a:rPr lang="en-US" sz="240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 Normal 54/69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Abnormalities; isolated cerebral atrophy (3),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 cerebellar atrophy (1), mesial temporal sclerosis(2)</a:t>
            </a:r>
          </a:p>
          <a:p>
            <a:pPr eaLnBrk="1" hangingPunct="1"/>
            <a:endParaRPr lang="en-US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EEG: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83 cases;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 No epileptiform; 42 cases, background slow 21 cases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Interictal focal sharp waves 12 cases 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Ictal hemiplegia slowing 15 cases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SPECT 36 cases hypometabolism 5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PET 33 cases      hypometabolism 5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Cerebral Angiogram normal in all 25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Muscle skin biopsy 38 cases , 37 normal</a:t>
            </a:r>
          </a:p>
          <a:p>
            <a:pPr eaLnBrk="1" hangingPunct="1"/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rgbClr val="FFCC00"/>
          </a:solidFill>
        </p:spPr>
        <p:txBody>
          <a:bodyPr/>
          <a:lstStyle/>
          <a:p>
            <a:pPr eaLnBrk="1" hangingPunct="1"/>
            <a:r>
              <a:rPr lang="en-US" smtClean="0"/>
              <a:t>Investigations: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124200"/>
            <a:ext cx="5791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6610350" y="5105400"/>
            <a:ext cx="2533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M. Sasaki et al.</a:t>
            </a:r>
          </a:p>
          <a:p>
            <a:r>
              <a:rPr lang="en-US">
                <a:solidFill>
                  <a:schemeClr val="bg1"/>
                </a:solidFill>
              </a:rPr>
              <a:t> / Brain &amp; Development</a:t>
            </a:r>
          </a:p>
          <a:p>
            <a:r>
              <a:rPr lang="en-US">
                <a:solidFill>
                  <a:schemeClr val="bg1"/>
                </a:solidFill>
              </a:rPr>
              <a:t> 31 (2009) 20–26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01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N01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1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N01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N01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N01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N0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01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N01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Photo_060706_003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68605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096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N01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N01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01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N0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N01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SCN01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N0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b="1" smtClean="0">
                <a:solidFill>
                  <a:schemeClr val="bg1"/>
                </a:solidFill>
              </a:rPr>
              <a:t>International Classification of Functioning, Disability and Health</a:t>
            </a:r>
            <a:br>
              <a:rPr lang="en-US" sz="1800" b="1" smtClean="0">
                <a:solidFill>
                  <a:schemeClr val="bg1"/>
                </a:solidFill>
              </a:rPr>
            </a:br>
            <a:r>
              <a:rPr lang="en-US" sz="1800" b="1" smtClean="0">
                <a:solidFill>
                  <a:schemeClr val="bg1"/>
                </a:solidFill>
              </a:rPr>
              <a:t>in subjects with alternating hemiplegia of childhood</a:t>
            </a:r>
            <a:br>
              <a:rPr lang="en-US" sz="1800" b="1" smtClean="0">
                <a:solidFill>
                  <a:schemeClr val="bg1"/>
                </a:solidFill>
              </a:rPr>
            </a:br>
            <a:r>
              <a:rPr lang="en-US" sz="1200" smtClean="0">
                <a:solidFill>
                  <a:schemeClr val="bg1"/>
                </a:solidFill>
              </a:rPr>
              <a:t>ROSARIO MONTIROSSO, ELISA CEPPI, CHIARA D’ALOISIO, CLAUDIO ZUCCA </a:t>
            </a:r>
            <a:br>
              <a:rPr lang="en-US" sz="1200" smtClean="0">
                <a:solidFill>
                  <a:schemeClr val="bg1"/>
                </a:solidFill>
              </a:rPr>
            </a:br>
            <a:r>
              <a:rPr lang="en-US" sz="1200" smtClean="0">
                <a:solidFill>
                  <a:schemeClr val="bg1"/>
                </a:solidFill>
              </a:rPr>
              <a:t/>
            </a:r>
            <a:br>
              <a:rPr lang="en-US" sz="1200" smtClean="0">
                <a:solidFill>
                  <a:schemeClr val="bg1"/>
                </a:solidFill>
              </a:rPr>
            </a:br>
            <a:r>
              <a:rPr lang="en-US" sz="1200" smtClean="0">
                <a:solidFill>
                  <a:schemeClr val="bg1"/>
                </a:solidFill>
              </a:rPr>
              <a:t>Disability and Rehabilitation, 2009; 31(S1): S108–S115</a:t>
            </a:r>
            <a:r>
              <a:rPr lang="en-US" sz="1200" smtClean="0"/>
              <a:t/>
            </a:r>
            <a:br>
              <a:rPr lang="en-US" sz="1200" smtClean="0"/>
            </a:br>
            <a:endParaRPr lang="en-US" sz="120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Table III. Percentages of ICF-CY items in the activity and participation component.</a:t>
            </a:r>
          </a:p>
          <a:p>
            <a:pPr eaLnBrk="1" hangingPunct="1"/>
            <a:r>
              <a:rPr lang="en-US" sz="2800" smtClean="0">
                <a:solidFill>
                  <a:schemeClr val="bg1"/>
                </a:solidFill>
              </a:rPr>
              <a:t>Items                      Age range                         Total</a:t>
            </a:r>
          </a:p>
          <a:p>
            <a:pPr eaLnBrk="1" hangingPunct="1"/>
            <a:endParaRPr lang="en-US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smtClean="0">
                <a:solidFill>
                  <a:schemeClr val="bg1"/>
                </a:solidFill>
              </a:rPr>
              <a:t>              3–6 yr (N=7)   7–12 yr (N=5)   13–18 yr (N=6)    &gt;18 years (N=7)    (N=25)</a:t>
            </a: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Speaking</a:t>
            </a:r>
            <a:r>
              <a:rPr lang="en-US" sz="2000" smtClean="0">
                <a:solidFill>
                  <a:schemeClr val="bg1"/>
                </a:solidFill>
              </a:rPr>
              <a:t>         57                   60                    50                       29                 48</a:t>
            </a:r>
          </a:p>
          <a:p>
            <a:pPr eaLnBrk="1" hangingPunct="1">
              <a:buFontTx/>
              <a:buNone/>
            </a:pPr>
            <a:r>
              <a:rPr lang="en-US" sz="2000" smtClean="0">
                <a:solidFill>
                  <a:schemeClr val="bg1"/>
                </a:solidFill>
              </a:rPr>
              <a:t> </a:t>
            </a:r>
            <a:r>
              <a:rPr lang="en-US" sz="2000" b="1" smtClean="0">
                <a:solidFill>
                  <a:schemeClr val="bg1"/>
                </a:solidFill>
              </a:rPr>
              <a:t>non-verbal-</a:t>
            </a: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messages</a:t>
            </a:r>
            <a:r>
              <a:rPr lang="en-US" sz="2000" smtClean="0">
                <a:solidFill>
                  <a:schemeClr val="bg1"/>
                </a:solidFill>
              </a:rPr>
              <a:t>        29                  40                    33                       14                  28</a:t>
            </a: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Walking</a:t>
            </a:r>
            <a:r>
              <a:rPr lang="en-US" sz="2000" smtClean="0">
                <a:solidFill>
                  <a:schemeClr val="bg1"/>
                </a:solidFill>
              </a:rPr>
              <a:t>            29                 60                     67                       71                  56</a:t>
            </a: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interpersonal-</a:t>
            </a:r>
          </a:p>
          <a:p>
            <a:pPr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interactions</a:t>
            </a:r>
            <a:r>
              <a:rPr lang="en-US" sz="2000" smtClean="0">
                <a:solidFill>
                  <a:schemeClr val="bg1"/>
                </a:solidFill>
              </a:rPr>
              <a:t>      57                 60                    50                        43                 52</a:t>
            </a:r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 flipH="1">
            <a:off x="304800" y="32004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</a:rPr>
              <a:t>Evidence of a non-progressive course of alternating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hemiplegia of childhood: study of a large cohort of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children and adults         </a:t>
            </a:r>
            <a:r>
              <a:rPr lang="en-US" sz="1400" smtClean="0">
                <a:solidFill>
                  <a:schemeClr val="bg1"/>
                </a:solidFill>
              </a:rPr>
              <a:t>Brain 2010: 133; 3598–3610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</a:rPr>
              <a:t>Panagiotakaki,1 Giuseppe Gobbi,2 Brian Neville,3 Friedrich Ebinger,4 Jaume Campistol,5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Sonˇ a Nevsˇı´malova´ ,6 Laura Laan,7 Paul Casaer,8 Georg Spiel,9 Melania Giannotta,2 C Fons,5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Miriam Ninan,3 Guenter Sange,9 Tsveta Schyns,10 Rosaria Vavassori,10 Dominique Poncelin,10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The ENRAH Consortium10,* and Alexis Arzimanoglou1,11 </a:t>
            </a:r>
            <a:br>
              <a:rPr lang="en-US" sz="1400" smtClean="0">
                <a:solidFill>
                  <a:schemeClr val="bg1"/>
                </a:solidFill>
              </a:rPr>
            </a:br>
            <a:endParaRPr lang="en-US" sz="1400" smtClean="0">
              <a:solidFill>
                <a:schemeClr val="bg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0"/>
            <a:ext cx="82296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smtClean="0">
                <a:solidFill>
                  <a:schemeClr val="bg1"/>
                </a:solidFill>
              </a:rPr>
              <a:t>Paroxysmal features of AHC at different ages in a subset of 14 patients each with at least 24 years follow-up period.</a:t>
            </a:r>
          </a:p>
          <a:p>
            <a:pPr eaLnBrk="1" hangingPunct="1">
              <a:lnSpc>
                <a:spcPct val="90000"/>
              </a:lnSpc>
            </a:pPr>
            <a:endParaRPr lang="en-US" sz="1600" smtClean="0">
              <a:solidFill>
                <a:schemeClr val="bg1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2209800"/>
            <a:ext cx="90265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</a:rPr>
              <a:t>Evidence of a non-progressive course of alternating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hemiplegia of childhood: study of a large cohort of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children and adults         </a:t>
            </a:r>
            <a:r>
              <a:rPr lang="en-US" sz="1400" smtClean="0">
                <a:solidFill>
                  <a:schemeClr val="bg1"/>
                </a:solidFill>
              </a:rPr>
              <a:t>Brain 2010: 133; 3598–3610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</a:rPr>
              <a:t>Panagiotakaki,1 Giuseppe Gobbi,2 Brian Neville,3 Friedrich Ebinger,4 Jaume Campistol,5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Sonˇ a Nevsˇı´malova´ ,6 Laura Laan,7 Paul Casaer,8 Georg Spiel,9 Melania Giannotta,2 C Fons,5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Miriam Ninan,3 Guenter Sange,9 Tsveta Schyns,10 Rosaria Vavassori,10 Dominique Poncelin,10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The ENRAH Consortium10,* and Alexis Arzimanoglou1,11 </a:t>
            </a:r>
            <a:br>
              <a:rPr lang="en-US" sz="1400" smtClean="0">
                <a:solidFill>
                  <a:schemeClr val="bg1"/>
                </a:solidFill>
              </a:rPr>
            </a:br>
            <a:endParaRPr lang="en-US" sz="1400" smtClean="0">
              <a:solidFill>
                <a:schemeClr val="bg1"/>
              </a:solidFill>
            </a:endParaRPr>
          </a:p>
        </p:txBody>
      </p:sp>
      <p:sp>
        <p:nvSpPr>
          <p:cNvPr id="52227" name="Rectangle 10"/>
          <p:cNvSpPr>
            <a:spLocks noChangeArrowheads="1"/>
          </p:cNvSpPr>
          <p:nvPr/>
        </p:nvSpPr>
        <p:spPr bwMode="auto">
          <a:xfrm>
            <a:off x="609600" y="6032500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Paroxysmal features of AHC at different ages in a subset of 14 patients each with at least 24 years follow-up period.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5222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2200"/>
            <a:ext cx="914400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DSCN0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7467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1981200"/>
          <a:ext cx="2362200" cy="3352800"/>
        </p:xfrm>
        <a:graphic>
          <a:graphicData uri="http://schemas.openxmlformats.org/presentationml/2006/ole">
            <p:oleObj spid="_x0000_s16386" name="Photo Editor Photo" r:id="rId4" imgW="4571429" imgH="6095238" progId="MSPhotoEd.3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CC00"/>
                </a:solidFill>
              </a:rPr>
              <a:t>ALTERNATING HEMIPLEGIA OF CHILDHOOD: Prevalence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AHCF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173 US patients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Population USA 300 million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Prevalence 1.7: million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Pediatric Neurologists 1500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Likelihood to treat 30%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Mortality: 7 deaths in 13 years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Cause of Death Unknown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Mortality Rate of 0.3% per year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Study subjects N=103; 3 deaths in 10 years.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N0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N01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0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01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N0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664</Words>
  <Application>Microsoft Office PowerPoint</Application>
  <PresentationFormat>On-screen Show (4:3)</PresentationFormat>
  <Paragraphs>110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ＭＳ Ｐゴシック</vt:lpstr>
      <vt:lpstr>Calibri</vt:lpstr>
      <vt:lpstr>Tahoma</vt:lpstr>
      <vt:lpstr>Wingdings</vt:lpstr>
      <vt:lpstr>Monotype Corsiva</vt:lpstr>
      <vt:lpstr>Default Design</vt:lpstr>
      <vt:lpstr>Microsoft Photo Editor 3.0 Photo</vt:lpstr>
      <vt:lpstr>Slide 1</vt:lpstr>
      <vt:lpstr>AHC: Classical Diagnostic Criteria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Alternating Hemiplegia of Childhood: Clinical Features N=103</vt:lpstr>
      <vt:lpstr>Alternating Hemiplegia of Childhood: Clinical Features N=103</vt:lpstr>
      <vt:lpstr>Age of Onset of Symptoms N=103 Pediatrics 2009;123:e534–e541 </vt:lpstr>
      <vt:lpstr>Reported Triggers in AHC</vt:lpstr>
      <vt:lpstr>Investigations:</vt:lpstr>
      <vt:lpstr>Investigations: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International Classification of Functioning, Disability and Health in subjects with alternating hemiplegia of childhood ROSARIO MONTIROSSO, ELISA CEPPI, CHIARA D’ALOISIO, CLAUDIO ZUCCA   Disability and Rehabilitation, 2009; 31(S1): S108–S115 </vt:lpstr>
      <vt:lpstr>Evidence of a non-progressive course of alternating hemiplegia of childhood: study of a large cohort of children and adults         Brain 2010: 133; 3598–3610  Panagiotakaki,1 Giuseppe Gobbi,2 Brian Neville,3 Friedrich Ebinger,4 Jaume Campistol,5 Sonˇ a Nevsˇı´malova´ ,6 Laura Laan,7 Paul Casaer,8 Georg Spiel,9 Melania Giannotta,2 C Fons,5 Miriam Ninan,3 Guenter Sange,9 Tsveta Schyns,10 Rosaria Vavassori,10 Dominique Poncelin,10 The ENRAH Consortium10,* and Alexis Arzimanoglou1,11  </vt:lpstr>
      <vt:lpstr>Evidence of a non-progressive course of alternating hemiplegia of childhood: study of a large cohort of children and adults         Brain 2010: 133; 3598–3610  Panagiotakaki,1 Giuseppe Gobbi,2 Brian Neville,3 Friedrich Ebinger,4 Jaume Campistol,5 Sonˇ a Nevsˇı´malova´ ,6 Laura Laan,7 Paul Casaer,8 Georg Spiel,9 Melania Giannotta,2 C Fons,5 Miriam Ninan,3 Guenter Sange,9 Tsveta Schyns,10 Rosaria Vavassori,10 Dominique Poncelin,10 The ENRAH Consortium10,* and Alexis Arzimanoglou1,11  </vt:lpstr>
      <vt:lpstr>ALTERNATING HEMIPLEGIA OF CHILDHOOD: Prevalence</vt:lpstr>
    </vt:vector>
  </TitlesOfParts>
  <Company>University of Chicago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PEDIATRICS</dc:creator>
  <cp:lastModifiedBy>Superfuzz</cp:lastModifiedBy>
  <cp:revision>29</cp:revision>
  <dcterms:created xsi:type="dcterms:W3CDTF">2005-07-01T19:55:32Z</dcterms:created>
  <dcterms:modified xsi:type="dcterms:W3CDTF">2011-12-02T00:45:07Z</dcterms:modified>
</cp:coreProperties>
</file>