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4" r:id="rId2"/>
    <p:sldId id="285" r:id="rId3"/>
    <p:sldId id="286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321" r:id="rId16"/>
    <p:sldId id="301" r:id="rId17"/>
    <p:sldId id="302" r:id="rId18"/>
    <p:sldId id="303" r:id="rId19"/>
    <p:sldId id="304" r:id="rId20"/>
    <p:sldId id="305" r:id="rId21"/>
    <p:sldId id="306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60" r:id="rId35"/>
    <p:sldId id="367" r:id="rId36"/>
    <p:sldId id="361" r:id="rId37"/>
    <p:sldId id="362" r:id="rId38"/>
    <p:sldId id="363" r:id="rId39"/>
    <p:sldId id="366" r:id="rId40"/>
    <p:sldId id="365" r:id="rId41"/>
    <p:sldId id="364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EF8D79-8755-4595-8893-A17D509BBA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CB4781-5AFC-4DE4-B966-645D4C3D86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EC4D2-A8D1-4F96-8B8C-5B9951765F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5D7EDA-7311-40CA-A4EC-B7CC8A3EC8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855C79-AC60-45BA-AAE1-8CF8E716F8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3DFEE6-B06C-41AC-89DD-5751F416B3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C225A4-254A-4638-BB3E-A302E8AAFA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92A4CC-1A9B-4FB2-AD2D-F89061A9E3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D42E3A-0D92-4ABF-ADA8-90B04F1A35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DAE948-0870-449A-9E10-31E018C2CF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3CEE06-FBCA-42DA-AF2D-2048E0BEA3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CC07854-BC65-443C-9FB4-A14F2D90772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oleObject" Target="../embeddings/oleObject2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SCN01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SCN01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SCN01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DSCN01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SCN01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SCN01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SCN01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3733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 descr="DSCN01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685800"/>
            <a:ext cx="3984625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 descr="DSCN01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657600"/>
            <a:ext cx="3810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SCN01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SCN01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52578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DSCN01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SCN01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SCN01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DSCN01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925"/>
            <a:ext cx="9144000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SCN01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 descr="DSCN0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4267200"/>
            <a:ext cx="17446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DSCN01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SCN01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SCN01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SCN01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5725"/>
            <a:ext cx="9144000" cy="694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DSCN01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8"/>
            <a:ext cx="9448800" cy="680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DSCN01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-3175"/>
            <a:ext cx="93726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DSCN01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DSCN01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SCN01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SCN01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SCN01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SCN01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SCN01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510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SC004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0" y="76200"/>
            <a:ext cx="1028700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990600" y="57150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>
                <a:solidFill>
                  <a:schemeClr val="bg1"/>
                </a:solidFill>
                <a:latin typeface="Tahoma" charset="0"/>
              </a:rPr>
              <a:t>7.   IS IT A CHANNELOPATHY 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0" name="Object 2"/>
          <p:cNvGraphicFramePr>
            <a:graphicFrameLocks noChangeAspect="1"/>
          </p:cNvGraphicFramePr>
          <p:nvPr/>
        </p:nvGraphicFramePr>
        <p:xfrm>
          <a:off x="0" y="0"/>
          <a:ext cx="7315200" cy="5486400"/>
        </p:xfrm>
        <a:graphic>
          <a:graphicData uri="http://schemas.openxmlformats.org/presentationml/2006/ole">
            <p:oleObj spid="_x0000_s89090" name="Slide" r:id="rId3" imgW="4572180" imgH="3429177" progId="PowerPoint.Slide.8">
              <p:embed/>
            </p:oleObj>
          </a:graphicData>
        </a:graphic>
      </p:graphicFrame>
      <p:graphicFrame>
        <p:nvGraphicFramePr>
          <p:cNvPr id="89091" name="Object 3"/>
          <p:cNvGraphicFramePr>
            <a:graphicFrameLocks noChangeAspect="1"/>
          </p:cNvGraphicFramePr>
          <p:nvPr/>
        </p:nvGraphicFramePr>
        <p:xfrm>
          <a:off x="0" y="152400"/>
          <a:ext cx="7315200" cy="5486400"/>
        </p:xfrm>
        <a:graphic>
          <a:graphicData uri="http://schemas.openxmlformats.org/presentationml/2006/ole">
            <p:oleObj spid="_x0000_s89091" name="Slide" r:id="rId4" imgW="4572180" imgH="3429177" progId="PowerPoint.Slide.8">
              <p:embed/>
            </p:oleObj>
          </a:graphicData>
        </a:graphic>
      </p:graphicFrame>
      <p:pic>
        <p:nvPicPr>
          <p:cNvPr id="89092" name="Picture 6" descr="EdwinAlagofac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4038600"/>
            <a:ext cx="1392238" cy="171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9093" name="Picture 7" descr="EdwinAlagohand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4038600"/>
            <a:ext cx="1651000" cy="2025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9094" name="Picture 8" descr="ElvinAlagohandsout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3600" y="4038600"/>
            <a:ext cx="1522413" cy="2176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9095" name="Picture 9" descr="ElvinAlagofac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05688" y="4038600"/>
            <a:ext cx="1738312" cy="180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9096" name="Rectangle 10"/>
          <p:cNvSpPr>
            <a:spLocks noChangeArrowheads="1"/>
          </p:cNvSpPr>
          <p:nvPr/>
        </p:nvSpPr>
        <p:spPr bwMode="auto">
          <a:xfrm>
            <a:off x="3048000" y="609600"/>
            <a:ext cx="309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K4323: dominant inheritance</a:t>
            </a:r>
          </a:p>
        </p:txBody>
      </p:sp>
      <p:sp>
        <p:nvSpPr>
          <p:cNvPr id="89097" name="Line 11"/>
          <p:cNvSpPr>
            <a:spLocks noChangeShapeType="1"/>
          </p:cNvSpPr>
          <p:nvPr/>
        </p:nvSpPr>
        <p:spPr bwMode="auto">
          <a:xfrm flipH="1">
            <a:off x="4648200" y="35052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9098" name="Line 13"/>
          <p:cNvSpPr>
            <a:spLocks noChangeShapeType="1"/>
          </p:cNvSpPr>
          <p:nvPr/>
        </p:nvSpPr>
        <p:spPr bwMode="auto">
          <a:xfrm>
            <a:off x="6172200" y="3505200"/>
            <a:ext cx="555625" cy="2476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9099" name="Rectangle 14"/>
          <p:cNvSpPr>
            <a:spLocks noChangeArrowheads="1"/>
          </p:cNvSpPr>
          <p:nvPr/>
        </p:nvSpPr>
        <p:spPr bwMode="auto">
          <a:xfrm>
            <a:off x="1752600" y="6324600"/>
            <a:ext cx="461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Mikati et al, Neurology, 1992: 42:2251-2257</a:t>
            </a:r>
          </a:p>
        </p:txBody>
      </p:sp>
      <p:sp>
        <p:nvSpPr>
          <p:cNvPr id="89100" name="Text Box 15"/>
          <p:cNvSpPr txBox="1">
            <a:spLocks noChangeArrowheads="1"/>
          </p:cNvSpPr>
          <p:nvPr/>
        </p:nvSpPr>
        <p:spPr bwMode="auto">
          <a:xfrm>
            <a:off x="2438400" y="304800"/>
            <a:ext cx="465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Balanced translocation 46 xy t(3:9); p26;q34</a:t>
            </a:r>
          </a:p>
        </p:txBody>
      </p:sp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2438" y="1295400"/>
            <a:ext cx="488156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0"/>
            <a:ext cx="39243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0114" name="Object 2"/>
          <p:cNvGraphicFramePr>
            <a:graphicFrameLocks noChangeAspect="1"/>
          </p:cNvGraphicFramePr>
          <p:nvPr/>
        </p:nvGraphicFramePr>
        <p:xfrm>
          <a:off x="1219200" y="4267200"/>
          <a:ext cx="638175" cy="485775"/>
        </p:xfrm>
        <a:graphic>
          <a:graphicData uri="http://schemas.openxmlformats.org/presentationml/2006/ole">
            <p:oleObj spid="_x0000_s90114" name="Package" r:id="rId5" imgW="638280" imgH="485640" progId="Package">
              <p:embed/>
            </p:oleObj>
          </a:graphicData>
        </a:graphic>
      </p:graphicFrame>
      <p:pic>
        <p:nvPicPr>
          <p:cNvPr id="90117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3810000"/>
            <a:ext cx="2743200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7663" y="0"/>
            <a:ext cx="5908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914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947738" y="128588"/>
            <a:ext cx="7527925" cy="1620837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Clinical, DNA and cell line database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9530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charset="2"/>
              <a:buChar char="Ø"/>
            </a:pPr>
            <a:r>
              <a:rPr lang="en-US" sz="3600" smtClean="0">
                <a:solidFill>
                  <a:schemeClr val="bg1"/>
                </a:solidFill>
              </a:rPr>
              <a:t>154 AHC kindreds including 168 affected individuals</a:t>
            </a:r>
          </a:p>
          <a:p>
            <a:pPr lvl="1" eaLnBrk="1" hangingPunct="1">
              <a:buClr>
                <a:schemeClr val="tx1"/>
              </a:buClr>
              <a:buFont typeface="Wingdings" charset="2"/>
              <a:buChar char="Ø"/>
            </a:pPr>
            <a:r>
              <a:rPr lang="en-US" sz="3200" smtClean="0">
                <a:solidFill>
                  <a:schemeClr val="bg1"/>
                </a:solidFill>
              </a:rPr>
              <a:t>146 sporadic: 76 females, 70 males</a:t>
            </a:r>
          </a:p>
          <a:p>
            <a:pPr lvl="1" eaLnBrk="1" hangingPunct="1">
              <a:buClr>
                <a:schemeClr val="tx1"/>
              </a:buClr>
              <a:buFont typeface="Wingdings" charset="2"/>
              <a:buChar char="Ø"/>
            </a:pPr>
            <a:r>
              <a:rPr lang="en-US" sz="3200" smtClean="0">
                <a:solidFill>
                  <a:schemeClr val="bg1"/>
                </a:solidFill>
              </a:rPr>
              <a:t>8 multiplex families: 6 females, 17 males</a:t>
            </a:r>
          </a:p>
          <a:p>
            <a:pPr lvl="2" eaLnBrk="1" hangingPunct="1">
              <a:buClr>
                <a:schemeClr val="tx1"/>
              </a:buClr>
              <a:buFont typeface="Wingdings" charset="2"/>
              <a:buChar char="Ø"/>
            </a:pPr>
            <a:r>
              <a:rPr lang="en-US" sz="2800" smtClean="0">
                <a:solidFill>
                  <a:schemeClr val="bg1"/>
                </a:solidFill>
              </a:rPr>
              <a:t>1 family with ATP1A2 mutation: AHC/FHM</a:t>
            </a:r>
          </a:p>
          <a:p>
            <a:pPr lvl="2" eaLnBrk="1" hangingPunct="1">
              <a:buClr>
                <a:schemeClr val="tx1"/>
              </a:buClr>
              <a:buFont typeface="Wingdings" charset="2"/>
              <a:buChar char="Ø"/>
            </a:pPr>
            <a:r>
              <a:rPr lang="en-US" sz="2800" smtClean="0">
                <a:solidFill>
                  <a:schemeClr val="bg1"/>
                </a:solidFill>
              </a:rPr>
              <a:t>1 family with CACNA1A mutation: later onset, atypical features</a:t>
            </a:r>
          </a:p>
        </p:txBody>
      </p:sp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SCN01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76400"/>
            <a:ext cx="5038725" cy="363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 descr="DSCN01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676400"/>
            <a:ext cx="3021013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4"/>
          <p:cNvSpPr>
            <a:spLocks noChangeArrowheads="1"/>
          </p:cNvSpPr>
          <p:nvPr/>
        </p:nvSpPr>
        <p:spPr bwMode="auto">
          <a:xfrm>
            <a:off x="685800" y="381000"/>
            <a:ext cx="7626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Large scale screening of FHM candidates has recently </a:t>
            </a:r>
          </a:p>
          <a:p>
            <a:r>
              <a:rPr lang="en-US" sz="2400">
                <a:solidFill>
                  <a:schemeClr val="bg1"/>
                </a:solidFill>
              </a:rPr>
              <a:t>Revealed two new observations</a:t>
            </a:r>
          </a:p>
        </p:txBody>
      </p:sp>
      <p:sp>
        <p:nvSpPr>
          <p:cNvPr id="94211" name="Rectangle 5"/>
          <p:cNvSpPr>
            <a:spLocks noChangeArrowheads="1"/>
          </p:cNvSpPr>
          <p:nvPr/>
        </p:nvSpPr>
        <p:spPr bwMode="auto">
          <a:xfrm>
            <a:off x="533400" y="1873250"/>
            <a:ext cx="78486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2 sporadic AHC children with novel mutations in the ATP1A2 gene – functional studies in progress…stay tuned! </a:t>
            </a:r>
          </a:p>
          <a:p>
            <a:r>
              <a:rPr lang="en-US" sz="2000">
                <a:solidFill>
                  <a:schemeClr val="bg1"/>
                </a:solidFill>
              </a:rPr>
              <a:t>Required comprehensive screening of large number of sporadic cases (95)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No distinguishing phenotypic features i.e. typical cases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1 atypical familial case with a mutation in CACNA1A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Possible germ-line mosaicism, with 2/6 children with the mutation, 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mutation not present in either parent</a:t>
            </a:r>
          </a:p>
        </p:txBody>
      </p:sp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scan0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4800600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Picture 3" descr="scan00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6725" y="1905000"/>
            <a:ext cx="33718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152400" y="4495800"/>
            <a:ext cx="513715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chemeClr val="bg1"/>
                </a:solidFill>
              </a:rPr>
              <a:t>ALTERNATING HEMIPLEGIA OF CHILDHOOD</a:t>
            </a:r>
          </a:p>
          <a:p>
            <a:pPr eaLnBrk="0" hangingPunct="0"/>
            <a:r>
              <a:rPr lang="en-US" b="1">
                <a:solidFill>
                  <a:schemeClr val="bg1"/>
                </a:solidFill>
              </a:rPr>
              <a:t>               </a:t>
            </a:r>
          </a:p>
          <a:p>
            <a:pPr eaLnBrk="0" hangingPunct="0"/>
            <a:r>
              <a:rPr lang="en-US">
                <a:solidFill>
                  <a:schemeClr val="bg1"/>
                </a:solidFill>
              </a:rPr>
              <a:t>                  </a:t>
            </a:r>
            <a:r>
              <a:rPr lang="en-US" sz="2800" b="1">
                <a:solidFill>
                  <a:schemeClr val="bg1"/>
                </a:solidFill>
                <a:latin typeface="Monotype Corsiva" charset="0"/>
              </a:rPr>
              <a:t>From peas to pores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SCN01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SCN01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0"/>
            <a:ext cx="9144000" cy="656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SCN01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SCN0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163"/>
            <a:ext cx="9144000" cy="68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SCN01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800"/>
            <a:ext cx="9144000" cy="665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162</Words>
  <Application>Microsoft Office PowerPoint</Application>
  <PresentationFormat>On-screen Show (4:3)</PresentationFormat>
  <Paragraphs>22</Paragraphs>
  <Slides>41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ＭＳ Ｐゴシック</vt:lpstr>
      <vt:lpstr>Calibri</vt:lpstr>
      <vt:lpstr>Tahoma</vt:lpstr>
      <vt:lpstr>Wingdings</vt:lpstr>
      <vt:lpstr>Monotype Corsiva</vt:lpstr>
      <vt:lpstr>Default Design</vt:lpstr>
      <vt:lpstr>Microsoft PowerPoint Slide</vt:lpstr>
      <vt:lpstr>Package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Clinical, DNA and cell line database</vt:lpstr>
      <vt:lpstr>Slide 40</vt:lpstr>
      <vt:lpstr>Slide 41</vt:lpstr>
    </vt:vector>
  </TitlesOfParts>
  <Company>University of Chicago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PEDIATRICS</dc:creator>
  <cp:lastModifiedBy>Superfuzz</cp:lastModifiedBy>
  <cp:revision>29</cp:revision>
  <dcterms:created xsi:type="dcterms:W3CDTF">2005-07-01T19:55:32Z</dcterms:created>
  <dcterms:modified xsi:type="dcterms:W3CDTF">2011-12-02T00:46:07Z</dcterms:modified>
</cp:coreProperties>
</file>