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2"/>
  </p:notesMasterIdLst>
  <p:handoutMasterIdLst>
    <p:handoutMasterId r:id="rId83"/>
  </p:handoutMasterIdLst>
  <p:sldIdLst>
    <p:sldId id="256" r:id="rId2"/>
    <p:sldId id="412" r:id="rId3"/>
    <p:sldId id="257" r:id="rId4"/>
    <p:sldId id="281" r:id="rId5"/>
    <p:sldId id="484" r:id="rId6"/>
    <p:sldId id="489" r:id="rId7"/>
    <p:sldId id="461" r:id="rId8"/>
    <p:sldId id="462" r:id="rId9"/>
    <p:sldId id="488" r:id="rId10"/>
    <p:sldId id="261" r:id="rId11"/>
    <p:sldId id="463" r:id="rId12"/>
    <p:sldId id="272" r:id="rId13"/>
    <p:sldId id="271" r:id="rId14"/>
    <p:sldId id="494" r:id="rId15"/>
    <p:sldId id="279" r:id="rId16"/>
    <p:sldId id="273" r:id="rId17"/>
    <p:sldId id="282" r:id="rId18"/>
    <p:sldId id="284" r:id="rId19"/>
    <p:sldId id="328" r:id="rId20"/>
    <p:sldId id="465" r:id="rId21"/>
    <p:sldId id="464" r:id="rId22"/>
    <p:sldId id="466" r:id="rId23"/>
    <p:sldId id="467" r:id="rId24"/>
    <p:sldId id="468" r:id="rId25"/>
    <p:sldId id="469" r:id="rId26"/>
    <p:sldId id="470" r:id="rId27"/>
    <p:sldId id="471" r:id="rId28"/>
    <p:sldId id="473" r:id="rId29"/>
    <p:sldId id="472" r:id="rId30"/>
    <p:sldId id="474" r:id="rId31"/>
    <p:sldId id="477" r:id="rId32"/>
    <p:sldId id="478" r:id="rId33"/>
    <p:sldId id="414" r:id="rId34"/>
    <p:sldId id="416" r:id="rId35"/>
    <p:sldId id="458" r:id="rId36"/>
    <p:sldId id="406" r:id="rId37"/>
    <p:sldId id="418" r:id="rId38"/>
    <p:sldId id="410" r:id="rId39"/>
    <p:sldId id="292" r:id="rId40"/>
    <p:sldId id="291" r:id="rId41"/>
    <p:sldId id="293" r:id="rId42"/>
    <p:sldId id="396" r:id="rId43"/>
    <p:sldId id="397" r:id="rId44"/>
    <p:sldId id="398" r:id="rId45"/>
    <p:sldId id="399" r:id="rId46"/>
    <p:sldId id="400" r:id="rId47"/>
    <p:sldId id="369" r:id="rId48"/>
    <p:sldId id="401" r:id="rId49"/>
    <p:sldId id="372" r:id="rId50"/>
    <p:sldId id="385" r:id="rId51"/>
    <p:sldId id="377" r:id="rId52"/>
    <p:sldId id="402" r:id="rId53"/>
    <p:sldId id="309" r:id="rId54"/>
    <p:sldId id="381" r:id="rId55"/>
    <p:sldId id="296" r:id="rId56"/>
    <p:sldId id="314" r:id="rId57"/>
    <p:sldId id="310" r:id="rId58"/>
    <p:sldId id="456" r:id="rId59"/>
    <p:sldId id="300" r:id="rId60"/>
    <p:sldId id="403" r:id="rId61"/>
    <p:sldId id="420" r:id="rId62"/>
    <p:sldId id="419" r:id="rId63"/>
    <p:sldId id="405" r:id="rId64"/>
    <p:sldId id="297" r:id="rId65"/>
    <p:sldId id="313" r:id="rId66"/>
    <p:sldId id="448" r:id="rId67"/>
    <p:sldId id="437" r:id="rId68"/>
    <p:sldId id="436" r:id="rId69"/>
    <p:sldId id="432" r:id="rId70"/>
    <p:sldId id="438" r:id="rId71"/>
    <p:sldId id="439" r:id="rId72"/>
    <p:sldId id="440" r:id="rId73"/>
    <p:sldId id="450" r:id="rId74"/>
    <p:sldId id="495" r:id="rId75"/>
    <p:sldId id="492" r:id="rId76"/>
    <p:sldId id="493" r:id="rId77"/>
    <p:sldId id="451" r:id="rId78"/>
    <p:sldId id="452" r:id="rId79"/>
    <p:sldId id="453" r:id="rId80"/>
    <p:sldId id="487" r:id="rId81"/>
  </p:sldIdLst>
  <p:sldSz cx="9144000" cy="6858000" type="screen4x3"/>
  <p:notesSz cx="6858000" cy="91074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BD3"/>
    <a:srgbClr val="E6E3D0"/>
    <a:srgbClr val="E1DEC5"/>
    <a:srgbClr val="990099"/>
    <a:srgbClr val="800080"/>
    <a:srgbClr val="660066"/>
    <a:srgbClr val="6600CC"/>
    <a:srgbClr val="99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4803" autoAdjust="0"/>
  </p:normalViewPr>
  <p:slideViewPr>
    <p:cSldViewPr>
      <p:cViewPr>
        <p:scale>
          <a:sx n="100" d="100"/>
          <a:sy n="100" d="100"/>
        </p:scale>
        <p:origin x="-81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90" y="210"/>
      </p:cViewPr>
      <p:guideLst>
        <p:guide orient="horz" pos="286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00" b="1" i="0" u="none" strike="noStrike" baseline="0">
                <a:solidFill>
                  <a:schemeClr val="tx1"/>
                </a:solidFill>
                <a:latin typeface="Arial"/>
                <a:ea typeface="Arial"/>
                <a:cs typeface="Arial"/>
              </a:defRPr>
            </a:pPr>
            <a:r>
              <a:rPr lang="en-US" dirty="0"/>
              <a:t>Medical Home Knowledge
</a:t>
            </a:r>
          </a:p>
        </c:rich>
      </c:tx>
      <c:layout>
        <c:manualLayout>
          <c:xMode val="edge"/>
          <c:yMode val="edge"/>
          <c:x val="0.23164556962025318"/>
          <c:y val="1.9163763066202103E-2"/>
        </c:manualLayout>
      </c:layout>
      <c:spPr>
        <a:noFill/>
        <a:ln w="25400">
          <a:noFill/>
        </a:ln>
      </c:spPr>
    </c:title>
    <c:view3D>
      <c:hPercent val="7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0886075949367147E-2"/>
          <c:y val="0.23519163763066203"/>
          <c:w val="0.73797468354430462"/>
          <c:h val="0.68641114982578399"/>
        </c:manualLayout>
      </c:layout>
      <c:bar3DChart>
        <c:barDir val="col"/>
        <c:grouping val="clustered"/>
        <c:ser>
          <c:idx val="0"/>
          <c:order val="0"/>
          <c:tx>
            <c:strRef>
              <c:f>Sheet1!$A$2</c:f>
              <c:strCache>
                <c:ptCount val="1"/>
                <c:pt idx="0">
                  <c:v>East</c:v>
                </c:pt>
              </c:strCache>
            </c:strRef>
          </c:tx>
          <c:spPr>
            <a:solidFill>
              <a:schemeClr val="accent1"/>
            </a:solidFill>
            <a:ln w="12700">
              <a:solidFill>
                <a:schemeClr val="tx1"/>
              </a:solidFill>
              <a:prstDash val="solid"/>
            </a:ln>
          </c:spPr>
          <c:cat>
            <c:strRef>
              <c:f>Sheet1!$B$1:$F$1</c:f>
              <c:strCache>
                <c:ptCount val="4"/>
                <c:pt idx="0">
                  <c:v>PCP/MH</c:v>
                </c:pt>
                <c:pt idx="1">
                  <c:v>PCP/FCC</c:v>
                </c:pt>
                <c:pt idx="2">
                  <c:v>Staff/MH</c:v>
                </c:pt>
                <c:pt idx="3">
                  <c:v>Staff/FCC</c:v>
                </c:pt>
              </c:strCache>
            </c:strRef>
          </c:cat>
          <c:val>
            <c:numRef>
              <c:f>Sheet1!$B$2:$F$2</c:f>
              <c:numCache>
                <c:formatCode>General</c:formatCode>
                <c:ptCount val="5"/>
                <c:pt idx="0">
                  <c:v>2.9</c:v>
                </c:pt>
                <c:pt idx="1">
                  <c:v>2.7</c:v>
                </c:pt>
                <c:pt idx="2">
                  <c:v>2.4</c:v>
                </c:pt>
                <c:pt idx="3">
                  <c:v>2.2999999999999998</c:v>
                </c:pt>
              </c:numCache>
            </c:numRef>
          </c:val>
        </c:ser>
        <c:ser>
          <c:idx val="1"/>
          <c:order val="1"/>
          <c:tx>
            <c:strRef>
              <c:f>Sheet1!$A$3</c:f>
              <c:strCache>
                <c:ptCount val="1"/>
                <c:pt idx="0">
                  <c:v>Peds</c:v>
                </c:pt>
              </c:strCache>
            </c:strRef>
          </c:tx>
          <c:spPr>
            <a:solidFill>
              <a:schemeClr val="accent2"/>
            </a:solidFill>
            <a:ln w="12700">
              <a:solidFill>
                <a:schemeClr val="tx1"/>
              </a:solidFill>
              <a:prstDash val="solid"/>
            </a:ln>
          </c:spPr>
          <c:cat>
            <c:strRef>
              <c:f>Sheet1!$B$1:$F$1</c:f>
              <c:strCache>
                <c:ptCount val="4"/>
                <c:pt idx="0">
                  <c:v>PCP/MH</c:v>
                </c:pt>
                <c:pt idx="1">
                  <c:v>PCP/FCC</c:v>
                </c:pt>
                <c:pt idx="2">
                  <c:v>Staff/MH</c:v>
                </c:pt>
                <c:pt idx="3">
                  <c:v>Staff/FCC</c:v>
                </c:pt>
              </c:strCache>
            </c:strRef>
          </c:cat>
          <c:val>
            <c:numRef>
              <c:f>Sheet1!$B$3:$F$3</c:f>
              <c:numCache>
                <c:formatCode>General</c:formatCode>
                <c:ptCount val="5"/>
                <c:pt idx="0">
                  <c:v>2.6</c:v>
                </c:pt>
                <c:pt idx="1">
                  <c:v>2</c:v>
                </c:pt>
                <c:pt idx="2">
                  <c:v>1.9</c:v>
                </c:pt>
                <c:pt idx="3">
                  <c:v>1.8</c:v>
                </c:pt>
              </c:numCache>
            </c:numRef>
          </c:val>
        </c:ser>
        <c:ser>
          <c:idx val="2"/>
          <c:order val="2"/>
          <c:tx>
            <c:strRef>
              <c:f>Sheet1!$A$4</c:f>
              <c:strCache>
                <c:ptCount val="1"/>
                <c:pt idx="0">
                  <c:v>Subspec</c:v>
                </c:pt>
              </c:strCache>
            </c:strRef>
          </c:tx>
          <c:spPr>
            <a:solidFill>
              <a:schemeClr val="hlink"/>
            </a:solidFill>
            <a:ln w="12700">
              <a:solidFill>
                <a:schemeClr val="tx1"/>
              </a:solidFill>
              <a:prstDash val="solid"/>
            </a:ln>
          </c:spPr>
          <c:cat>
            <c:strRef>
              <c:f>Sheet1!$B$1:$F$1</c:f>
              <c:strCache>
                <c:ptCount val="4"/>
                <c:pt idx="0">
                  <c:v>PCP/MH</c:v>
                </c:pt>
                <c:pt idx="1">
                  <c:v>PCP/FCC</c:v>
                </c:pt>
                <c:pt idx="2">
                  <c:v>Staff/MH</c:v>
                </c:pt>
                <c:pt idx="3">
                  <c:v>Staff/FCC</c:v>
                </c:pt>
              </c:strCache>
            </c:strRef>
          </c:cat>
          <c:val>
            <c:numRef>
              <c:f>Sheet1!$B$4:$F$4</c:f>
              <c:numCache>
                <c:formatCode>General</c:formatCode>
                <c:ptCount val="5"/>
                <c:pt idx="0">
                  <c:v>2.4</c:v>
                </c:pt>
                <c:pt idx="1">
                  <c:v>2.8</c:v>
                </c:pt>
                <c:pt idx="2">
                  <c:v>2</c:v>
                </c:pt>
                <c:pt idx="3">
                  <c:v>2.4</c:v>
                </c:pt>
              </c:numCache>
            </c:numRef>
          </c:val>
        </c:ser>
        <c:gapDepth val="0"/>
        <c:shape val="box"/>
        <c:axId val="148077952"/>
        <c:axId val="148120704"/>
        <c:axId val="0"/>
      </c:bar3DChart>
      <c:catAx>
        <c:axId val="148077952"/>
        <c:scaling>
          <c:orientation val="minMax"/>
        </c:scaling>
        <c:axPos val="b"/>
        <c:numFmt formatCode="General" sourceLinked="1"/>
        <c:tickLblPos val="low"/>
        <c:spPr>
          <a:ln w="3175">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48120704"/>
        <c:crosses val="autoZero"/>
        <c:auto val="1"/>
        <c:lblAlgn val="ctr"/>
        <c:lblOffset val="100"/>
        <c:tickLblSkip val="1"/>
        <c:tickMarkSkip val="1"/>
      </c:catAx>
      <c:valAx>
        <c:axId val="148120704"/>
        <c:scaling>
          <c:orientation val="minMax"/>
          <c:max val="4"/>
          <c:min val="0"/>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48077952"/>
        <c:crosses val="autoZero"/>
        <c:crossBetween val="between"/>
      </c:valAx>
      <c:spPr>
        <a:noFill/>
        <a:ln w="25400">
          <a:noFill/>
        </a:ln>
      </c:spPr>
    </c:plotArea>
    <c:legend>
      <c:legendPos val="r"/>
      <c:layout>
        <c:manualLayout>
          <c:xMode val="edge"/>
          <c:yMode val="edge"/>
          <c:x val="0.82278481012658333"/>
          <c:y val="0.505226480836236"/>
          <c:w val="0.17215189873417722"/>
          <c:h val="0.18466898954703856"/>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dirty="0"/>
              <a:t>Medical Home Needs, Perceptions &amp; Tools in Santa Clara County, CA</a:t>
            </a:r>
          </a:p>
        </p:txBody>
      </p:sp>
      <p:sp>
        <p:nvSpPr>
          <p:cNvPr id="41987"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dirty="0"/>
              <a:t>2/22/2005</a:t>
            </a:r>
          </a:p>
        </p:txBody>
      </p:sp>
      <p:sp>
        <p:nvSpPr>
          <p:cNvPr id="41988" name="Rectangle 4"/>
          <p:cNvSpPr>
            <a:spLocks noGrp="1" noChangeArrowheads="1"/>
          </p:cNvSpPr>
          <p:nvPr>
            <p:ph type="ftr" sz="quarter" idx="2"/>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dirty="0"/>
              <a:t>Mary Coleman, MD, MPH</a:t>
            </a:r>
          </a:p>
        </p:txBody>
      </p:sp>
      <p:sp>
        <p:nvSpPr>
          <p:cNvPr id="41989" name="Rectangle 5"/>
          <p:cNvSpPr>
            <a:spLocks noGrp="1" noChangeArrowheads="1"/>
          </p:cNvSpPr>
          <p:nvPr>
            <p:ph type="sldNum" sz="quarter" idx="3"/>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2F38669-5362-481D-A654-E8C28127BDB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8675"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8676"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90600" y="4325938"/>
            <a:ext cx="5029200" cy="409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8679" name="Rectangle 7"/>
          <p:cNvSpPr>
            <a:spLocks noGrp="1" noChangeArrowheads="1"/>
          </p:cNvSpPr>
          <p:nvPr>
            <p:ph type="sldNum" sz="quarter" idx="5"/>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67AC77-730C-4732-B747-1252E53EDB9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7457-9BAF-4E8D-94E0-44B6FFDE99F9}" type="slidenum">
              <a:rPr lang="en-US"/>
              <a:pPr/>
              <a:t>1</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sz="2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A38FD-7794-4507-86E6-6424D2EE5C06}" type="slidenum">
              <a:rPr lang="en-US"/>
              <a:pPr/>
              <a:t>12</a:t>
            </a:fld>
            <a:endParaRPr lang="en-US" dirty="0"/>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70A98-8EEE-4AD8-B288-946D2243A5B2}" type="slidenum">
              <a:rPr lang="en-US"/>
              <a:pPr/>
              <a:t>13</a:t>
            </a:fld>
            <a:endParaRPr lang="en-US" dirty="0"/>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62C4B-2193-4FE8-A61F-E2B87E68FB13}" type="slidenum">
              <a:rPr lang="en-US"/>
              <a:pPr/>
              <a:t>15</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2BF7D-BE2D-4013-A3A3-C7C1F6102892}" type="slidenum">
              <a:rPr lang="en-US"/>
              <a:pPr/>
              <a:t>16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Started in 1999 with funding from MCHB</a:t>
            </a:r>
          </a:p>
          <a:p>
            <a:r>
              <a:rPr lang="en-US" dirty="0"/>
              <a:t>Previously the initiative was known as the medical home program for children with special needs started in 1994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CD7F5-1ADB-4511-B56E-52F1C6567FC3}" type="slidenum">
              <a:rPr lang="en-US"/>
              <a:pPr/>
              <a:t>17</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sz="1600" dirty="0"/>
              <a:t>California Health Care Foundation</a:t>
            </a:r>
          </a:p>
          <a:p>
            <a:r>
              <a:rPr lang="en-US" sz="1600" dirty="0"/>
              <a:t>Statewide Coalition –members of the AAP, pediatricians, agencies that support CSHCN’s, family support groups, subspecialists</a:t>
            </a:r>
          </a:p>
          <a:p>
            <a:r>
              <a:rPr lang="en-US" sz="1600" dirty="0"/>
              <a:t>Coordination and Support Center</a:t>
            </a:r>
          </a:p>
          <a:p>
            <a:r>
              <a:rPr lang="en-US" sz="1600" dirty="0"/>
              <a:t>7 local community based coalitions-Alameda,</a:t>
            </a:r>
          </a:p>
          <a:p>
            <a:r>
              <a:rPr lang="en-US" sz="1600" dirty="0"/>
              <a:t>Contra Costa, Shasta, Yolo-Solano-Napa, Santa Clara, Los Angeles, San Benito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0FCAF-5CE5-4AA3-A5FE-26EEFCB2D45F}" type="slidenum">
              <a:rPr lang="en-US"/>
              <a:pPr/>
              <a:t>18</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a:t>Families-survey needs and areas of satisfaction and concern in caring for their children</a:t>
            </a:r>
          </a:p>
          <a:p>
            <a:r>
              <a:rPr lang="en-US" dirty="0"/>
              <a:t>-develop tools for families to organize child’s records and services</a:t>
            </a:r>
          </a:p>
          <a:p>
            <a:r>
              <a:rPr lang="en-US" dirty="0"/>
              <a:t>-train families in the principles of the medical home, family centered care, care coordination and parent/professional collaboration</a:t>
            </a:r>
          </a:p>
          <a:p>
            <a:endParaRPr lang="en-US" dirty="0"/>
          </a:p>
          <a:p>
            <a:r>
              <a:rPr lang="en-US" dirty="0"/>
              <a:t>Providers-survey for needs and concerns in taking care of CSHCN’s</a:t>
            </a:r>
          </a:p>
          <a:p>
            <a:r>
              <a:rPr lang="en-US" dirty="0"/>
              <a:t>-develop tools to improve access to services for CSHCN’s</a:t>
            </a:r>
          </a:p>
          <a:p>
            <a:r>
              <a:rPr lang="en-US" dirty="0"/>
              <a:t>-provide training and support on establishing medical homes</a:t>
            </a:r>
          </a:p>
          <a:p>
            <a:r>
              <a:rPr lang="en-US" dirty="0"/>
              <a:t>-increase network of medical homes</a:t>
            </a:r>
          </a:p>
          <a:p>
            <a:endParaRPr lang="en-US" dirty="0"/>
          </a:p>
          <a:p>
            <a:r>
              <a:rPr lang="en-US" dirty="0"/>
              <a:t>Agencies-survey agencies and their clients to determine level of family centered care,</a:t>
            </a:r>
          </a:p>
          <a:p>
            <a:r>
              <a:rPr lang="en-US" dirty="0"/>
              <a:t>-develop seamless set of services, single point of entry </a:t>
            </a:r>
          </a:p>
          <a:p>
            <a:r>
              <a:rPr lang="en-US" dirty="0"/>
              <a:t>-identify areas of duplication, barriers to access</a:t>
            </a:r>
          </a:p>
          <a:p>
            <a:endParaRPr lang="en-US" dirty="0"/>
          </a:p>
          <a:p>
            <a:r>
              <a:rPr lang="en-US" dirty="0"/>
              <a:t>Parents Helping Parents</a:t>
            </a:r>
          </a:p>
          <a:p>
            <a:r>
              <a:rPr lang="en-US" dirty="0"/>
              <a:t>Community Pediatricians</a:t>
            </a:r>
          </a:p>
          <a:p>
            <a:r>
              <a:rPr lang="en-US" dirty="0"/>
              <a:t>California Children’s Services (CCS)</a:t>
            </a:r>
          </a:p>
          <a:p>
            <a:r>
              <a:rPr lang="en-US" dirty="0"/>
              <a:t>San Andreas Regional Center (SARC)</a:t>
            </a:r>
          </a:p>
          <a:p>
            <a:r>
              <a:rPr lang="en-US" dirty="0"/>
              <a:t>United Cerebral Palsy (UCP)</a:t>
            </a:r>
          </a:p>
          <a:p>
            <a:r>
              <a:rPr lang="en-US" dirty="0"/>
              <a:t>Santa Clara County Office of Education</a:t>
            </a:r>
          </a:p>
          <a:p>
            <a:r>
              <a:rPr lang="en-US" dirty="0"/>
              <a:t>Santa Clara Family Health Plan</a:t>
            </a:r>
          </a:p>
          <a:p>
            <a:r>
              <a:rPr lang="en-US" dirty="0"/>
              <a:t>Lucille Packard Children’s Hospital</a:t>
            </a:r>
          </a:p>
          <a:p>
            <a:r>
              <a:rPr lang="en-US" dirty="0"/>
              <a:t>Kaiser Permanente</a:t>
            </a:r>
          </a:p>
          <a:p>
            <a:r>
              <a:rPr lang="en-US" dirty="0"/>
              <a:t>Valley Medical Center</a:t>
            </a:r>
          </a:p>
          <a:p>
            <a:r>
              <a:rPr lang="en-US" dirty="0"/>
              <a:t>Child Health &amp; Disability Prevention (CHDP)</a:t>
            </a:r>
          </a:p>
          <a:p>
            <a:r>
              <a:rPr lang="en-US" dirty="0"/>
              <a:t>Oral Health Collaborative</a:t>
            </a:r>
          </a:p>
          <a:p>
            <a:r>
              <a:rPr lang="en-US" dirty="0"/>
              <a:t>County Office of Mental Health</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A77FA-40F1-4E0A-9763-D28F86183A92}" type="slidenum">
              <a:rPr lang="en-US"/>
              <a:pPr/>
              <a:t>19</a:t>
            </a:fld>
            <a:endParaRPr lang="en-US"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dirty="0"/>
              <a:t>2000/6000 CCS families were randomly selected. </a:t>
            </a:r>
          </a:p>
          <a:p>
            <a:r>
              <a:rPr lang="en-US" dirty="0"/>
              <a:t> 1400 non-Spanish speaking and 600 Spanish-speaking</a:t>
            </a:r>
          </a:p>
          <a:p>
            <a:r>
              <a:rPr lang="en-US" dirty="0"/>
              <a:t>Mailings twice </a:t>
            </a:r>
          </a:p>
          <a:p>
            <a:r>
              <a:rPr lang="en-US" dirty="0"/>
              <a:t>Data on first 200 that have been entered</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311F3-1668-4BDF-9AC8-A9C539B17BDC}" type="slidenum">
              <a:rPr lang="en-US"/>
              <a:pPr/>
              <a:t>21</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D80F8-A854-4498-A36B-CF0172108927}" type="slidenum">
              <a:rPr lang="en-US"/>
              <a:pPr/>
              <a:t>33</a:t>
            </a:fld>
            <a:endParaRPr lang="en-US" dirty="0"/>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5EEAA-D34A-48F1-9407-11F73831085D}" type="slidenum">
              <a:rPr lang="en-US"/>
              <a:pPr/>
              <a:t>34</a:t>
            </a:fld>
            <a:endParaRPr lang="en-US" dirty="0"/>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7138C-4C46-4B1E-9177-96AEA96FE247}" type="slidenum">
              <a:rPr lang="en-US"/>
              <a:pPr/>
              <a:t>2</a:t>
            </a:fld>
            <a:endParaRPr lang="en-US" dirty="0"/>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29424-E9B2-495D-8DDE-32AB24BA1045}" type="slidenum">
              <a:rPr lang="en-US"/>
              <a:pPr/>
              <a:t>35</a:t>
            </a:fld>
            <a:endParaRPr lang="en-US" dirty="0"/>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dirty="0"/>
              <a:t>CHMI &gt;50% somewhat to very difficult in caring for child Health is better but harder to care for</a:t>
            </a:r>
          </a:p>
          <a:p>
            <a:r>
              <a:rPr lang="en-US" dirty="0"/>
              <a:t>SC 35% somewhat to very difficult in caring for child</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9A42B-7080-4E9D-9506-5DC648A24EF7}" type="slidenum">
              <a:rPr lang="en-US"/>
              <a:pPr/>
              <a:t>36</a:t>
            </a:fld>
            <a:endParaRPr lang="en-US" dirty="0"/>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A8357-21C3-49D9-AAF6-F72A193E8E3F}" type="slidenum">
              <a:rPr lang="en-US"/>
              <a:pPr/>
              <a:t>37</a:t>
            </a:fld>
            <a:endParaRPr lang="en-US" dirty="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C77E2-584F-4FD0-9A7A-55AB23930465}" type="slidenum">
              <a:rPr lang="en-US"/>
              <a:pPr/>
              <a:t>38</a:t>
            </a:fld>
            <a:endParaRPr lang="en-US"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680C1-530C-4875-B2CD-4E16A1407BD5}" type="slidenum">
              <a:rPr lang="en-US"/>
              <a:pPr/>
              <a:t>39</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sz="2800" dirty="0"/>
              <a:t>CCS-48%</a:t>
            </a:r>
          </a:p>
          <a:p>
            <a:r>
              <a:rPr lang="en-US" sz="2800" dirty="0"/>
              <a:t>SARC-23%</a:t>
            </a:r>
          </a:p>
          <a:p>
            <a:r>
              <a:rPr lang="en-US" sz="2800" dirty="0"/>
              <a:t>COE-14%</a:t>
            </a:r>
          </a:p>
          <a:p>
            <a:r>
              <a:rPr lang="en-US" sz="2800" dirty="0"/>
              <a:t>PHP-14%</a:t>
            </a:r>
          </a:p>
          <a:p>
            <a:r>
              <a:rPr lang="en-US" sz="2800" dirty="0"/>
              <a:t>Mental Health-1%</a:t>
            </a:r>
          </a:p>
          <a:p>
            <a:r>
              <a:rPr lang="en-US" sz="2800" dirty="0"/>
              <a:t>Other-1%-UCP-.7%, CLA, Local School District, Primary care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C531A-8ACE-4D9E-AC94-06A50B6A6C3D}" type="slidenum">
              <a:rPr lang="en-US"/>
              <a:pPr/>
              <a:t>40</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marL="228600" indent="-228600">
              <a:buFontTx/>
              <a:buAutoNum type="arabicPeriod"/>
            </a:pPr>
            <a:r>
              <a:rPr lang="en-US" sz="2400" dirty="0"/>
              <a:t>Medi-cal-61%</a:t>
            </a:r>
          </a:p>
          <a:p>
            <a:pPr marL="228600" indent="-228600">
              <a:buFontTx/>
              <a:buAutoNum type="arabicPeriod"/>
            </a:pPr>
            <a:r>
              <a:rPr lang="en-US" sz="2400" dirty="0"/>
              <a:t>CCS-48%</a:t>
            </a:r>
          </a:p>
          <a:p>
            <a:pPr marL="228600" indent="-228600">
              <a:buFontTx/>
              <a:buAutoNum type="arabicPeriod"/>
            </a:pPr>
            <a:r>
              <a:rPr lang="en-US" sz="2400" dirty="0"/>
              <a:t>SCFHP-42%</a:t>
            </a:r>
          </a:p>
          <a:p>
            <a:pPr marL="228600" indent="-228600">
              <a:buFontTx/>
              <a:buAutoNum type="arabicPeriod"/>
            </a:pPr>
            <a:r>
              <a:rPr lang="en-US" sz="2400" dirty="0"/>
              <a:t>SSI-22%</a:t>
            </a:r>
          </a:p>
          <a:p>
            <a:pPr marL="228600" indent="-228600">
              <a:buFontTx/>
              <a:buAutoNum type="arabicPeriod"/>
            </a:pPr>
            <a:r>
              <a:rPr lang="en-US" sz="2400" dirty="0"/>
              <a:t>HF-20%</a:t>
            </a:r>
          </a:p>
          <a:p>
            <a:pPr marL="228600" indent="-228600">
              <a:buFontTx/>
              <a:buAutoNum type="arabicPeriod"/>
            </a:pPr>
            <a:r>
              <a:rPr lang="en-US" sz="2400" dirty="0"/>
              <a:t>Private Insurance-20%</a:t>
            </a:r>
          </a:p>
          <a:p>
            <a:pPr marL="228600" indent="-228600">
              <a:buFontTx/>
              <a:buAutoNum type="arabicPeriod"/>
            </a:pPr>
            <a:r>
              <a:rPr lang="en-US" sz="2400" dirty="0"/>
              <a:t>CHDP-5%</a:t>
            </a:r>
          </a:p>
          <a:p>
            <a:pPr marL="228600" indent="-228600">
              <a:buFontTx/>
              <a:buAutoNum type="arabicPeriod"/>
            </a:pPr>
            <a:r>
              <a:rPr lang="en-US" sz="2400" dirty="0"/>
              <a:t>Healthy Kids-8%</a:t>
            </a:r>
          </a:p>
          <a:p>
            <a:pPr marL="228600" indent="-228600">
              <a:buFontTx/>
              <a:buAutoNum type="arabicPeriod"/>
            </a:pPr>
            <a:r>
              <a:rPr lang="en-US" sz="2400" dirty="0"/>
              <a:t>Kaiser-4%</a:t>
            </a:r>
          </a:p>
          <a:p>
            <a:pPr marL="228600" indent="-228600">
              <a:buFontTx/>
              <a:buAutoNum type="arabicPeriod"/>
            </a:pPr>
            <a:r>
              <a:rPr lang="en-US" sz="2400" dirty="0"/>
              <a:t>Blue Cross-.4%</a:t>
            </a:r>
          </a:p>
          <a:p>
            <a:pPr marL="228600" indent="-228600">
              <a:buFontTx/>
              <a:buAutoNum type="arabicPeriod"/>
            </a:pPr>
            <a:endParaRPr lang="en-US" sz="2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D4979-E2FE-4876-BDB0-0884F1788500}" type="slidenum">
              <a:rPr lang="en-US"/>
              <a:pPr/>
              <a:t>41</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99A1E-6F71-4C89-8521-4E98BA9FF4B5}" type="slidenum">
              <a:rPr lang="en-US"/>
              <a:pPr/>
              <a:t>42</a:t>
            </a:fld>
            <a:endParaRPr lang="en-US" dirty="0"/>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B3605-84DE-4D53-B564-72A52D607601}" type="slidenum">
              <a:rPr lang="en-US"/>
              <a:pPr/>
              <a:t>43</a:t>
            </a:fld>
            <a:endParaRPr 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40BAE-DC26-4FB4-80D4-0FED033D8100}" type="slidenum">
              <a:rPr lang="en-US"/>
              <a:pPr/>
              <a:t>44</a:t>
            </a:fld>
            <a:endParaRPr lang="en-US" dirty="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7441D-777B-4167-9552-390992AC4921}" type="slidenum">
              <a:rPr lang="en-US"/>
              <a:pPr/>
              <a:t>3</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14400" y="4325938"/>
            <a:ext cx="5334000" cy="4402137"/>
          </a:xfrm>
        </p:spPr>
        <p:txBody>
          <a:bodyPr/>
          <a:lstStyle/>
          <a:p>
            <a:r>
              <a:rPr lang="en-US" b="1" dirty="0"/>
              <a:t>Accessible</a:t>
            </a:r>
            <a:r>
              <a:rPr lang="en-US" dirty="0"/>
              <a:t>-care is provided in child’s community</a:t>
            </a:r>
          </a:p>
          <a:p>
            <a:r>
              <a:rPr lang="en-US" dirty="0"/>
              <a:t>   -All insurance, including medi-caid, is accepted and changes are accommodated</a:t>
            </a:r>
          </a:p>
          <a:p>
            <a:r>
              <a:rPr lang="en-US" b="1" dirty="0"/>
              <a:t>Family Centered-</a:t>
            </a:r>
            <a:r>
              <a:rPr lang="en-US" dirty="0"/>
              <a:t>recognition family is the principal caregiver and center of strength and support for children</a:t>
            </a:r>
          </a:p>
          <a:p>
            <a:r>
              <a:rPr lang="en-US" dirty="0"/>
              <a:t>    -Unbiased and complete information is shared on an ongoing basis</a:t>
            </a:r>
          </a:p>
          <a:p>
            <a:r>
              <a:rPr lang="en-US" b="1" dirty="0"/>
              <a:t>Continuous</a:t>
            </a:r>
            <a:r>
              <a:rPr lang="en-US" dirty="0"/>
              <a:t>-same primary pediatric health care professionals from infancy-adolescence</a:t>
            </a:r>
          </a:p>
          <a:p>
            <a:r>
              <a:rPr lang="en-US" dirty="0"/>
              <a:t>-Assistance with transitions (school, home, adult services) is provided</a:t>
            </a:r>
          </a:p>
          <a:p>
            <a:r>
              <a:rPr lang="en-US" b="1" dirty="0"/>
              <a:t>Comprehensive</a:t>
            </a:r>
            <a:r>
              <a:rPr lang="en-US" dirty="0"/>
              <a:t>-health care is available 24hr/7 days a week</a:t>
            </a:r>
          </a:p>
          <a:p>
            <a:r>
              <a:rPr lang="en-US" dirty="0"/>
              <a:t>Preventative, primary and tertiary care needs provided</a:t>
            </a:r>
          </a:p>
          <a:p>
            <a:r>
              <a:rPr lang="en-US" b="1" dirty="0"/>
              <a:t>Coordinated</a:t>
            </a:r>
            <a:r>
              <a:rPr lang="en-US" dirty="0"/>
              <a:t>-families are linked to support, educational and community-based services </a:t>
            </a:r>
          </a:p>
          <a:p>
            <a:r>
              <a:rPr lang="en-US" dirty="0"/>
              <a:t>Information is centralized</a:t>
            </a:r>
          </a:p>
          <a:p>
            <a:r>
              <a:rPr lang="en-US" b="1" dirty="0"/>
              <a:t>Compassionate</a:t>
            </a:r>
            <a:r>
              <a:rPr lang="en-US" dirty="0"/>
              <a:t>-concern for well being of child and family is expressed and demonstrated</a:t>
            </a:r>
          </a:p>
          <a:p>
            <a:r>
              <a:rPr lang="en-US" b="1" dirty="0"/>
              <a:t>Culturally</a:t>
            </a:r>
            <a:r>
              <a:rPr lang="en-US" dirty="0"/>
              <a:t> </a:t>
            </a:r>
            <a:r>
              <a:rPr lang="en-US" b="1" dirty="0"/>
              <a:t>Effective</a:t>
            </a:r>
            <a:r>
              <a:rPr lang="en-US" dirty="0"/>
              <a:t>-Families cultural background is recognized, valued and respected</a:t>
            </a:r>
          </a:p>
          <a:p>
            <a:endParaRPr lang="en-US" dirty="0"/>
          </a:p>
          <a:p>
            <a:endParaRPr lang="en-US" sz="2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75968-065C-499C-B424-546BA3D227F5}" type="slidenum">
              <a:rPr lang="en-US"/>
              <a:pPr/>
              <a:t>45</a:t>
            </a:fld>
            <a:endParaRPr lang="en-US" dirty="0"/>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E65D7-5847-48A4-9D9B-4FBE81D47EEF}" type="slidenum">
              <a:rPr lang="en-US"/>
              <a:pPr/>
              <a:t>46</a:t>
            </a:fld>
            <a:endParaRPr lang="en-US" dirty="0"/>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F884D-8489-44EA-B917-6BF1D02AD93D}" type="slidenum">
              <a:rPr lang="en-US"/>
              <a:pPr/>
              <a:t>47</a:t>
            </a:fld>
            <a:endParaRPr lang="en-US" dirty="0"/>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85544-8E89-402A-B891-BA50E31E9A93}" type="slidenum">
              <a:rPr lang="en-US"/>
              <a:pPr/>
              <a:t>48</a:t>
            </a:fld>
            <a:endParaRPr lang="en-US" dirty="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39EEB-5357-4196-80A1-DE8C553BF280}" type="slidenum">
              <a:rPr lang="en-US"/>
              <a:pPr/>
              <a:t>49</a:t>
            </a:fld>
            <a:endParaRPr lang="en-US" dirty="0"/>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24B0D-3194-41E6-A6FA-15441B6542FA}" type="slidenum">
              <a:rPr lang="en-US"/>
              <a:pPr/>
              <a:t>50</a:t>
            </a:fld>
            <a:endParaRPr lang="en-US" dirty="0"/>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14042-5AB1-4CC9-84DB-38D203573334}" type="slidenum">
              <a:rPr lang="en-US"/>
              <a:pPr/>
              <a:t>51</a:t>
            </a:fld>
            <a:endParaRPr lang="en-US" dirty="0"/>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E69C1-04FC-460B-A645-7F4855E36EFB}" type="slidenum">
              <a:rPr lang="en-US"/>
              <a:pPr/>
              <a:t>52</a:t>
            </a:fld>
            <a:endParaRPr lang="en-US" dirty="0"/>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BCB36-1EFC-4792-BD80-8FA0EB643FF1}" type="slidenum">
              <a:rPr lang="en-US"/>
              <a:pPr/>
              <a:t>53</a:t>
            </a:fld>
            <a:endParaRPr lang="en-US" dirty="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E1651-199B-4DBC-ADE8-226673EF4E61}" type="slidenum">
              <a:rPr lang="en-US"/>
              <a:pPr/>
              <a:t>54</a:t>
            </a:fld>
            <a:endParaRPr lang="en-US" dirty="0"/>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F4777-50D9-4CE8-81CD-83A1E73A8AB6}" type="slidenum">
              <a:rPr lang="en-US"/>
              <a:pPr/>
              <a:t>4</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E2973-8B30-4667-AC6D-4EF2E0FD3DA5}" type="slidenum">
              <a:rPr lang="en-US"/>
              <a:pPr/>
              <a:t>55</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sz="2400" dirty="0"/>
              <a:t>Always, often, sometimes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10D99-E76E-4128-B155-D968133D612B}" type="slidenum">
              <a:rPr lang="en-US"/>
              <a:pPr/>
              <a:t>56</a:t>
            </a:fld>
            <a:endParaRPr lang="en-US" dirty="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57B22-81BC-4DC8-A4B0-CE5E768965F9}" type="slidenum">
              <a:rPr lang="en-US"/>
              <a:pPr/>
              <a:t>57</a:t>
            </a:fld>
            <a:endParaRPr lang="en-US"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67AC77-730C-4732-B747-1252E53EDB9B}" type="slidenum">
              <a:rPr lang="en-US" smtClean="0"/>
              <a:pPr/>
              <a:t>58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5F2A8-4E3B-41E6-9C5E-6C9D71FE9BD6}" type="slidenum">
              <a:rPr lang="en-US"/>
              <a:pPr/>
              <a:t>59</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2400" dirty="0"/>
              <a:t>Satisfaction with Medical care PCP provides</a:t>
            </a:r>
          </a:p>
          <a:p>
            <a:r>
              <a:rPr lang="en-US" sz="2400" dirty="0"/>
              <a:t>Ex. The PCP’s skill in managing your child’s condition is……………..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77270-B409-4A3A-A08E-1316BFC42CB9}" type="slidenum">
              <a:rPr lang="en-US"/>
              <a:pPr/>
              <a:t>60</a:t>
            </a:fld>
            <a:endParaRPr lang="en-US" dirty="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sz="2800" dirty="0"/>
              <a:t>PCP satisfaction</a:t>
            </a:r>
          </a:p>
          <a:p>
            <a:r>
              <a:rPr lang="en-US" sz="2800" dirty="0"/>
              <a:t>5=excellent</a:t>
            </a:r>
          </a:p>
          <a:p>
            <a:r>
              <a:rPr lang="en-US" sz="2800" dirty="0"/>
              <a:t>4=very good</a:t>
            </a:r>
          </a:p>
          <a:p>
            <a:r>
              <a:rPr lang="en-US" sz="2800" dirty="0"/>
              <a:t>3=good</a:t>
            </a:r>
          </a:p>
          <a:p>
            <a:r>
              <a:rPr lang="en-US" sz="2800" dirty="0"/>
              <a:t>2=fair</a:t>
            </a:r>
          </a:p>
          <a:p>
            <a:r>
              <a:rPr lang="en-US" sz="2800" dirty="0"/>
              <a:t>1=poor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BB2F3-E381-4E33-81F8-2C695DE17079}" type="slidenum">
              <a:rPr lang="en-US"/>
              <a:pPr/>
              <a:t>61</a:t>
            </a:fld>
            <a:endParaRPr 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sz="1800" dirty="0"/>
              <a:t>Contact specialist-Family Feedback</a:t>
            </a:r>
          </a:p>
          <a:p>
            <a:r>
              <a:rPr lang="en-US" sz="1800" dirty="0"/>
              <a:t>5=always</a:t>
            </a:r>
          </a:p>
          <a:p>
            <a:r>
              <a:rPr lang="en-US" sz="1800" dirty="0"/>
              <a:t>4=often</a:t>
            </a:r>
          </a:p>
          <a:p>
            <a:r>
              <a:rPr lang="en-US" sz="1800" dirty="0"/>
              <a:t>3=Sometimes</a:t>
            </a:r>
          </a:p>
          <a:p>
            <a:r>
              <a:rPr lang="en-US" sz="1800" dirty="0"/>
              <a:t>2=rarely</a:t>
            </a:r>
          </a:p>
          <a:p>
            <a:r>
              <a:rPr lang="en-US" sz="1800" dirty="0"/>
              <a:t>1=never</a:t>
            </a:r>
          </a:p>
          <a:p>
            <a:endParaRPr lang="en-US" sz="1800" dirty="0"/>
          </a:p>
          <a:p>
            <a:r>
              <a:rPr lang="en-US" sz="1800" dirty="0"/>
              <a:t>Contact child’s specialist as needed………………………….(3.7/</a:t>
            </a:r>
            <a:r>
              <a:rPr lang="en-US" sz="1800" dirty="0">
                <a:solidFill>
                  <a:srgbClr val="3366FF"/>
                </a:solidFill>
              </a:rPr>
              <a:t>4</a:t>
            </a:r>
            <a:r>
              <a:rPr lang="en-US" sz="1800" dirty="0"/>
              <a:t>)</a:t>
            </a:r>
          </a:p>
          <a:p>
            <a:r>
              <a:rPr lang="en-US" sz="1800" dirty="0"/>
              <a:t>Adequate time for questions.(4.2/</a:t>
            </a:r>
            <a:r>
              <a:rPr lang="en-US" sz="1800" dirty="0">
                <a:solidFill>
                  <a:srgbClr val="3366FF"/>
                </a:solidFill>
              </a:rPr>
              <a:t>4.5</a:t>
            </a:r>
            <a:r>
              <a:rPr lang="en-US" sz="1800" dirty="0"/>
              <a:t>)</a:t>
            </a:r>
          </a:p>
          <a:p>
            <a:r>
              <a:rPr lang="en-US" sz="1800" dirty="0"/>
              <a:t>Manages visits to specialist..(3.6/</a:t>
            </a:r>
            <a:r>
              <a:rPr lang="en-US" sz="1800" dirty="0">
                <a:solidFill>
                  <a:srgbClr val="3366FF"/>
                </a:solidFill>
              </a:rPr>
              <a:t>3.8</a:t>
            </a:r>
            <a:r>
              <a:rPr lang="en-US" sz="1800" dirty="0"/>
              <a:t>)</a:t>
            </a:r>
          </a:p>
          <a:p>
            <a:r>
              <a:rPr lang="en-US" sz="1800" dirty="0"/>
              <a:t>Help to express concerns……..(3.9/</a:t>
            </a:r>
            <a:r>
              <a:rPr lang="en-US" sz="1800" dirty="0">
                <a:solidFill>
                  <a:srgbClr val="3366FF"/>
                </a:solidFill>
              </a:rPr>
              <a:t>4</a:t>
            </a:r>
            <a:r>
              <a:rPr lang="en-US" sz="1800" dirty="0"/>
              <a:t>) </a:t>
            </a:r>
          </a:p>
          <a:p>
            <a:r>
              <a:rPr lang="en-US" sz="1800" dirty="0"/>
              <a:t>Advice on developmental…..(3.8/</a:t>
            </a:r>
            <a:r>
              <a:rPr lang="en-US" sz="1800" dirty="0">
                <a:solidFill>
                  <a:srgbClr val="3366FF"/>
                </a:solidFill>
              </a:rPr>
              <a:t>3.9</a:t>
            </a:r>
            <a:r>
              <a:rPr lang="en-US" sz="1800" dirty="0"/>
              <a:t>)</a:t>
            </a:r>
          </a:p>
          <a:p>
            <a:r>
              <a:rPr lang="en-US" sz="1800" dirty="0"/>
              <a:t>Active feedback for service improvement…………………....(3.0/</a:t>
            </a:r>
            <a:r>
              <a:rPr lang="en-US" sz="1800" dirty="0">
                <a:solidFill>
                  <a:srgbClr val="3366FF"/>
                </a:solidFill>
              </a:rPr>
              <a:t>X</a:t>
            </a:r>
            <a:r>
              <a:rPr lang="en-US" sz="1800" dirty="0"/>
              <a:t>)</a:t>
            </a:r>
          </a:p>
          <a:p>
            <a:pPr lvl="4" algn="ctr"/>
            <a:r>
              <a:rPr lang="en-US" sz="1800" dirty="0"/>
              <a:t>Mean= 3.8/</a:t>
            </a:r>
            <a:r>
              <a:rPr lang="en-US" sz="1800" dirty="0">
                <a:solidFill>
                  <a:srgbClr val="FF0000"/>
                </a:solidFill>
              </a:rPr>
              <a:t>4</a:t>
            </a:r>
            <a:r>
              <a:rPr lang="en-US" sz="1800" dirty="0"/>
              <a:t> (Often-Sometimes)</a:t>
            </a:r>
          </a:p>
          <a:p>
            <a:pPr algn="ctr"/>
            <a:endParaRPr lang="en-US" sz="1800" dirty="0"/>
          </a:p>
          <a:p>
            <a:endParaRPr lang="en-US" sz="18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64209-76C8-4AAD-A7A1-944B9D5A0866}" type="slidenum">
              <a:rPr lang="en-US"/>
              <a:pPr/>
              <a:t>62</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lnSpc>
                <a:spcPct val="90000"/>
              </a:lnSpc>
            </a:pPr>
            <a:endParaRPr lang="en-US" sz="1200" dirty="0"/>
          </a:p>
          <a:p>
            <a:pPr>
              <a:lnSpc>
                <a:spcPct val="90000"/>
              </a:lnSpc>
            </a:pPr>
            <a:endParaRPr lang="en-US" sz="1200" dirty="0"/>
          </a:p>
          <a:p>
            <a:pPr>
              <a:lnSpc>
                <a:spcPct val="90000"/>
              </a:lnSpc>
            </a:pPr>
            <a:endParaRPr lang="en-US" sz="1200" dirty="0"/>
          </a:p>
          <a:p>
            <a:pPr>
              <a:lnSpc>
                <a:spcPct val="90000"/>
              </a:lnSpc>
            </a:pPr>
            <a:r>
              <a:rPr lang="en-US" sz="1000" dirty="0"/>
              <a:t>Office wait time..............................(3.0/</a:t>
            </a:r>
            <a:r>
              <a:rPr lang="en-US" sz="1000" dirty="0">
                <a:solidFill>
                  <a:srgbClr val="3366FF"/>
                </a:solidFill>
              </a:rPr>
              <a:t>3.7</a:t>
            </a:r>
            <a:r>
              <a:rPr lang="en-US" sz="1000" dirty="0"/>
              <a:t>)</a:t>
            </a:r>
          </a:p>
          <a:p>
            <a:pPr>
              <a:lnSpc>
                <a:spcPct val="90000"/>
              </a:lnSpc>
            </a:pPr>
            <a:r>
              <a:rPr lang="en-US" sz="1000" dirty="0"/>
              <a:t>Staff help by phone………….…….(3.3/</a:t>
            </a:r>
            <a:r>
              <a:rPr lang="en-US" sz="1000" dirty="0">
                <a:solidFill>
                  <a:srgbClr val="3366FF"/>
                </a:solidFill>
              </a:rPr>
              <a:t>4</a:t>
            </a:r>
            <a:r>
              <a:rPr lang="en-US" sz="1000" dirty="0"/>
              <a:t>)</a:t>
            </a:r>
          </a:p>
          <a:p>
            <a:pPr>
              <a:lnSpc>
                <a:spcPct val="90000"/>
              </a:lnSpc>
            </a:pPr>
            <a:r>
              <a:rPr lang="en-US" sz="1000" dirty="0"/>
              <a:t>Clear directions to</a:t>
            </a:r>
          </a:p>
          <a:p>
            <a:pPr>
              <a:lnSpc>
                <a:spcPct val="90000"/>
              </a:lnSpc>
            </a:pPr>
            <a:r>
              <a:rPr lang="en-US" sz="1000" dirty="0"/>
              <a:t>   other medical sites…......................(3.5/</a:t>
            </a:r>
            <a:r>
              <a:rPr lang="en-US" sz="1000" dirty="0">
                <a:solidFill>
                  <a:srgbClr val="3366FF"/>
                </a:solidFill>
              </a:rPr>
              <a:t>4</a:t>
            </a:r>
            <a:r>
              <a:rPr lang="en-US" sz="1000" dirty="0"/>
              <a:t>)</a:t>
            </a:r>
          </a:p>
          <a:p>
            <a:pPr>
              <a:lnSpc>
                <a:spcPct val="90000"/>
              </a:lnSpc>
            </a:pPr>
            <a:r>
              <a:rPr lang="en-US" sz="1000" dirty="0"/>
              <a:t>Phone access……….....................(3.1/</a:t>
            </a:r>
            <a:r>
              <a:rPr lang="en-US" sz="1000" dirty="0">
                <a:solidFill>
                  <a:srgbClr val="3366FF"/>
                </a:solidFill>
              </a:rPr>
              <a:t>3.7</a:t>
            </a:r>
            <a:r>
              <a:rPr lang="en-US" sz="1000" dirty="0"/>
              <a:t>)</a:t>
            </a:r>
          </a:p>
          <a:p>
            <a:pPr>
              <a:lnSpc>
                <a:spcPct val="90000"/>
              </a:lnSpc>
            </a:pPr>
            <a:r>
              <a:rPr lang="en-US" sz="1000" dirty="0"/>
              <a:t>Referral help for non-ill needs…….(3.4/</a:t>
            </a:r>
            <a:r>
              <a:rPr lang="en-US" sz="1000" dirty="0">
                <a:solidFill>
                  <a:srgbClr val="3366FF"/>
                </a:solidFill>
              </a:rPr>
              <a:t>3.9</a:t>
            </a:r>
            <a:r>
              <a:rPr lang="en-US" sz="1000" dirty="0"/>
              <a:t>)</a:t>
            </a:r>
          </a:p>
          <a:p>
            <a:pPr>
              <a:lnSpc>
                <a:spcPct val="90000"/>
              </a:lnSpc>
            </a:pPr>
            <a:r>
              <a:rPr lang="en-US" sz="1000" dirty="0"/>
              <a:t>Regular contact w/school……........(2.7/</a:t>
            </a:r>
            <a:r>
              <a:rPr lang="en-US" sz="1000" dirty="0">
                <a:solidFill>
                  <a:srgbClr val="3366FF"/>
                </a:solidFill>
              </a:rPr>
              <a:t>2.6</a:t>
            </a:r>
            <a:r>
              <a:rPr lang="en-US" sz="1000" dirty="0"/>
              <a:t>)</a:t>
            </a:r>
          </a:p>
          <a:p>
            <a:pPr lvl="4">
              <a:lnSpc>
                <a:spcPct val="90000"/>
              </a:lnSpc>
            </a:pPr>
            <a:r>
              <a:rPr lang="en-US" sz="1600" dirty="0"/>
              <a:t>Mean= 3.2/</a:t>
            </a:r>
            <a:r>
              <a:rPr lang="en-US" sz="1600" dirty="0">
                <a:solidFill>
                  <a:srgbClr val="3366FF"/>
                </a:solidFill>
              </a:rPr>
              <a:t>3.7</a:t>
            </a:r>
            <a:r>
              <a:rPr lang="en-US" sz="1600" dirty="0"/>
              <a:t> </a:t>
            </a:r>
            <a:r>
              <a:rPr lang="en-US" dirty="0"/>
              <a:t>(Good)</a:t>
            </a:r>
          </a:p>
          <a:p>
            <a:pPr>
              <a:lnSpc>
                <a:spcPct val="90000"/>
              </a:lnSpc>
            </a:pPr>
            <a:endParaRPr lang="en-US" sz="1200" dirty="0"/>
          </a:p>
          <a:p>
            <a:pPr>
              <a:lnSpc>
                <a:spcPct val="90000"/>
              </a:lnSpc>
            </a:pPr>
            <a:endParaRPr lang="en-US" sz="1200" dirty="0"/>
          </a:p>
          <a:p>
            <a:pPr>
              <a:lnSpc>
                <a:spcPct val="90000"/>
              </a:lnSpc>
            </a:pPr>
            <a:r>
              <a:rPr lang="en-US" sz="1200" dirty="0"/>
              <a:t>Office wait-school contact</a:t>
            </a:r>
          </a:p>
          <a:p>
            <a:pPr>
              <a:lnSpc>
                <a:spcPct val="90000"/>
              </a:lnSpc>
            </a:pPr>
            <a:r>
              <a:rPr lang="en-US" sz="1200" dirty="0"/>
              <a:t>5-excellent</a:t>
            </a:r>
          </a:p>
          <a:p>
            <a:pPr>
              <a:lnSpc>
                <a:spcPct val="90000"/>
              </a:lnSpc>
            </a:pPr>
            <a:r>
              <a:rPr lang="en-US" sz="1200" dirty="0"/>
              <a:t>4=Very Good</a:t>
            </a:r>
          </a:p>
          <a:p>
            <a:pPr>
              <a:lnSpc>
                <a:spcPct val="90000"/>
              </a:lnSpc>
            </a:pPr>
            <a:r>
              <a:rPr lang="en-US" sz="1200" dirty="0"/>
              <a:t>3=Good</a:t>
            </a:r>
          </a:p>
          <a:p>
            <a:pPr>
              <a:lnSpc>
                <a:spcPct val="90000"/>
              </a:lnSpc>
            </a:pPr>
            <a:r>
              <a:rPr lang="en-US" sz="1200" dirty="0"/>
              <a:t>2=Fair</a:t>
            </a:r>
          </a:p>
          <a:p>
            <a:pPr>
              <a:lnSpc>
                <a:spcPct val="90000"/>
              </a:lnSpc>
            </a:pPr>
            <a:r>
              <a:rPr lang="en-US" sz="1200" dirty="0"/>
              <a:t>1=Poor</a:t>
            </a:r>
          </a:p>
          <a:p>
            <a:pPr>
              <a:lnSpc>
                <a:spcPct val="90000"/>
              </a:lnSpc>
            </a:pPr>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01041-1642-4FA2-879E-5CF4C76E86EA}" type="slidenum">
              <a:rPr lang="en-US"/>
              <a:pPr/>
              <a:t>63</a:t>
            </a:fld>
            <a:endParaRPr 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sz="1800" dirty="0"/>
              <a:t>Family Rating</a:t>
            </a:r>
          </a:p>
          <a:p>
            <a:r>
              <a:rPr lang="en-US" sz="1800" dirty="0"/>
              <a:t>5=always perform this task</a:t>
            </a:r>
          </a:p>
          <a:p>
            <a:r>
              <a:rPr lang="en-US" sz="1800" dirty="0"/>
              <a:t>4=often</a:t>
            </a:r>
          </a:p>
          <a:p>
            <a:r>
              <a:rPr lang="en-US" sz="1800" dirty="0"/>
              <a:t>3=Sometimes</a:t>
            </a:r>
          </a:p>
          <a:p>
            <a:r>
              <a:rPr lang="en-US" sz="1800" dirty="0"/>
              <a:t>2=rarely</a:t>
            </a:r>
          </a:p>
          <a:p>
            <a:r>
              <a:rPr lang="en-US" sz="1800" dirty="0"/>
              <a:t>1=never perform this task</a:t>
            </a:r>
          </a:p>
          <a:p>
            <a:endParaRPr lang="en-US" sz="1800" dirty="0"/>
          </a:p>
          <a:p>
            <a:r>
              <a:rPr lang="en-US" sz="1800" dirty="0"/>
              <a:t>Mean Rating = 3.9/</a:t>
            </a:r>
            <a:r>
              <a:rPr lang="en-US" sz="1800" dirty="0">
                <a:solidFill>
                  <a:srgbClr val="3366FF"/>
                </a:solidFill>
              </a:rPr>
              <a:t>4</a:t>
            </a:r>
            <a:r>
              <a:rPr lang="en-US" sz="1800" dirty="0"/>
              <a:t>(Often-Sometimes/</a:t>
            </a:r>
            <a:r>
              <a:rPr lang="en-US" sz="1800" dirty="0">
                <a:solidFill>
                  <a:srgbClr val="3366FF"/>
                </a:solidFill>
              </a:rPr>
              <a:t>Often</a:t>
            </a:r>
            <a:r>
              <a:rPr lang="en-US" sz="1800" dirty="0"/>
              <a:t>) on family ratings of care coordination abilities on 17 measures</a:t>
            </a:r>
          </a:p>
          <a:p>
            <a:pPr lvl="1"/>
            <a:r>
              <a:rPr lang="en-US" sz="1800" dirty="0"/>
              <a:t>ex.  Comfortably providing my child the needed medical treatments at home……..</a:t>
            </a:r>
          </a:p>
          <a:p>
            <a:r>
              <a:rPr lang="en-US" dirty="0"/>
              <a:t>10 areas of difficulty:</a:t>
            </a:r>
          </a:p>
          <a:p>
            <a:pPr lvl="1"/>
            <a:r>
              <a:rPr lang="en-US" dirty="0"/>
              <a:t>Taking positive action to correct poor care services (3.9)</a:t>
            </a:r>
          </a:p>
          <a:p>
            <a:pPr lvl="1"/>
            <a:r>
              <a:rPr lang="en-US" dirty="0"/>
              <a:t>Finding the help I need to coordinate services (3.6)</a:t>
            </a:r>
          </a:p>
          <a:p>
            <a:pPr lvl="1"/>
            <a:r>
              <a:rPr lang="en-US" dirty="0"/>
              <a:t>Describe how this medical condition effects my child’s growth and development (3.5)</a:t>
            </a:r>
          </a:p>
          <a:p>
            <a:pPr lvl="1"/>
            <a:r>
              <a:rPr lang="en-US" dirty="0"/>
              <a:t>Getting child to take active role in health decision making (3.3)</a:t>
            </a:r>
          </a:p>
          <a:p>
            <a:pPr lvl="1"/>
            <a:endParaRPr lang="en-US" dirty="0"/>
          </a:p>
          <a:p>
            <a:r>
              <a:rPr lang="en-US" dirty="0"/>
              <a:t>10 areas of difficulty:</a:t>
            </a:r>
          </a:p>
          <a:p>
            <a:pPr lvl="1"/>
            <a:r>
              <a:rPr lang="en-US" dirty="0"/>
              <a:t>Involving my child in regular recreational activities (3.2)</a:t>
            </a:r>
          </a:p>
          <a:p>
            <a:pPr lvl="1"/>
            <a:r>
              <a:rPr lang="en-US" dirty="0"/>
              <a:t>Finding other parents of children with similar conditions to talk to (2.6)</a:t>
            </a:r>
          </a:p>
          <a:p>
            <a:pPr lvl="1"/>
            <a:r>
              <a:rPr lang="en-US" dirty="0"/>
              <a:t>Competent home nursing care (2.3)</a:t>
            </a:r>
            <a:endParaRPr lang="en-US" dirty="0">
              <a:solidFill>
                <a:srgbClr val="FF0000"/>
              </a:solidFill>
            </a:endParaRPr>
          </a:p>
          <a:p>
            <a:pPr lvl="1"/>
            <a:r>
              <a:rPr lang="en-US" dirty="0"/>
              <a:t>Respite (3.1)</a:t>
            </a:r>
            <a:r>
              <a:rPr lang="en-US" dirty="0">
                <a:solidFill>
                  <a:srgbClr val="FF0000"/>
                </a:solidFill>
              </a:rPr>
              <a:t>*</a:t>
            </a:r>
          </a:p>
          <a:p>
            <a:pPr lvl="1"/>
            <a:endParaRPr lang="en-US" dirty="0"/>
          </a:p>
          <a:p>
            <a:endParaRPr lang="en-US" dirty="0"/>
          </a:p>
          <a:p>
            <a:endParaRPr lang="en-US" sz="18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EFEED-F106-4EB6-A147-8768FEF99D8C}" type="slidenum">
              <a:rPr lang="en-US"/>
              <a:pPr/>
              <a:t>64</a:t>
            </a:fld>
            <a:endParaRPr lang="en-US" dirty="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F4777-50D9-4CE8-81CD-83A1E73A8AB6}" type="slidenum">
              <a:rPr lang="en-US"/>
              <a:pPr/>
              <a:t>6</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8B2D7-7D51-4B98-9E93-C0DF67661BEF}" type="slidenum">
              <a:rPr lang="en-US"/>
              <a:pPr/>
              <a:t>65</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F3172-6AA9-4053-B08B-C09268C7D8B7}" type="slidenum">
              <a:rPr lang="en-US"/>
              <a:pPr/>
              <a:t>66</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42BF4-6E4E-4D65-8AA4-8B6F46063EBD}" type="slidenum">
              <a:rPr lang="en-US"/>
              <a:pPr/>
              <a:t>67</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marL="228600" indent="-228600">
              <a:lnSpc>
                <a:spcPct val="90000"/>
              </a:lnSpc>
              <a:buFontTx/>
              <a:buAutoNum type="arabicPeriod"/>
            </a:pPr>
            <a:r>
              <a:rPr lang="en-US" sz="1800" dirty="0"/>
              <a:t>How familiar/knowledgeable is PCP w/ concept of MH?</a:t>
            </a:r>
          </a:p>
          <a:p>
            <a:pPr marL="228600" indent="-228600">
              <a:lnSpc>
                <a:spcPct val="90000"/>
              </a:lnSpc>
              <a:buFontTx/>
              <a:buAutoNum type="arabicPeriod"/>
            </a:pPr>
            <a:r>
              <a:rPr lang="en-US" sz="1800" dirty="0"/>
              <a:t>How familiar/knowledgeable is PCP w/ elements of family centered care?</a:t>
            </a:r>
          </a:p>
          <a:p>
            <a:pPr marL="228600" indent="-228600">
              <a:lnSpc>
                <a:spcPct val="90000"/>
              </a:lnSpc>
              <a:buFontTx/>
              <a:buAutoNum type="arabicPeriod"/>
            </a:pPr>
            <a:r>
              <a:rPr lang="en-US" sz="1800" dirty="0"/>
              <a:t>How familiar/knowledgeable is staff w/ concept of MH?</a:t>
            </a:r>
          </a:p>
          <a:p>
            <a:pPr marL="228600" indent="-228600">
              <a:lnSpc>
                <a:spcPct val="90000"/>
              </a:lnSpc>
              <a:buFontTx/>
              <a:buAutoNum type="arabicPeriod"/>
            </a:pPr>
            <a:r>
              <a:rPr lang="en-US" sz="1800" dirty="0"/>
              <a:t>How familiar/knowledgeable is PCP w/ elements of family centered care.</a:t>
            </a:r>
          </a:p>
          <a:p>
            <a:pPr marL="228600" indent="-228600">
              <a:lnSpc>
                <a:spcPct val="90000"/>
              </a:lnSpc>
            </a:pPr>
            <a:r>
              <a:rPr lang="en-US" sz="1800" dirty="0"/>
              <a:t>        Scale</a:t>
            </a:r>
          </a:p>
          <a:p>
            <a:pPr marL="228600" indent="-228600">
              <a:lnSpc>
                <a:spcPct val="90000"/>
              </a:lnSpc>
              <a:buFontTx/>
              <a:buAutoNum type="arabicPeriod"/>
            </a:pPr>
            <a:r>
              <a:rPr lang="en-US" sz="1800" dirty="0"/>
              <a:t>Know knowledge of concept</a:t>
            </a:r>
          </a:p>
          <a:p>
            <a:pPr marL="228600" indent="-228600">
              <a:lnSpc>
                <a:spcPct val="90000"/>
              </a:lnSpc>
              <a:buFontTx/>
              <a:buAutoNum type="arabicPeriod"/>
            </a:pPr>
            <a:r>
              <a:rPr lang="en-US" sz="1800" dirty="0"/>
              <a:t>Some knowledge/not applied</a:t>
            </a:r>
          </a:p>
          <a:p>
            <a:pPr marL="228600" indent="-228600">
              <a:lnSpc>
                <a:spcPct val="90000"/>
              </a:lnSpc>
              <a:buFontTx/>
              <a:buAutoNum type="arabicPeriod"/>
            </a:pPr>
            <a:r>
              <a:rPr lang="en-US" sz="1800" dirty="0"/>
              <a:t>Knowledgeable/concept sometimes applied</a:t>
            </a:r>
          </a:p>
          <a:p>
            <a:pPr marL="228600" indent="-228600">
              <a:lnSpc>
                <a:spcPct val="90000"/>
              </a:lnSpc>
              <a:buFontTx/>
              <a:buAutoNum type="arabicPeriod"/>
            </a:pPr>
            <a:r>
              <a:rPr lang="en-US" sz="1800" dirty="0"/>
              <a:t>Knowledgeable/concept regularly applied</a:t>
            </a:r>
          </a:p>
          <a:p>
            <a:pPr marL="228600" indent="-228600">
              <a:lnSpc>
                <a:spcPct val="90000"/>
              </a:lnSpc>
              <a:buFontTx/>
              <a:buAutoNum type="arabicPeriod"/>
            </a:pPr>
            <a:endParaRPr lang="en-US" sz="1800" dirty="0"/>
          </a:p>
          <a:p>
            <a:pPr marL="228600" indent="-228600">
              <a:lnSpc>
                <a:spcPct val="90000"/>
              </a:lnSpc>
              <a:buFontTx/>
              <a:buAutoNum type="arabicPeriod"/>
            </a:pPr>
            <a:endParaRPr lang="en-US" sz="18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BD660-F918-498A-8A18-68656D5D75D2}" type="slidenum">
              <a:rPr lang="en-US"/>
              <a:pPr/>
              <a:t>68</a:t>
            </a:fld>
            <a:endParaRPr lang="en-US" dirty="0"/>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C0F63-6389-4A56-AEF8-D143C068FF60}" type="slidenum">
              <a:rPr lang="en-US"/>
              <a:pPr/>
              <a:t>69</a:t>
            </a:fld>
            <a:endParaRPr lang="en-US" dirty="0"/>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pPr marL="228600" indent="-228600">
              <a:buFontTx/>
              <a:buAutoNum type="arabicPeriod"/>
            </a:pPr>
            <a:endParaRPr lang="en-US" sz="20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574E3-FD08-4A09-B211-864E8C7FF79B}" type="slidenum">
              <a:rPr lang="en-US"/>
              <a:pPr/>
              <a:t>70</a:t>
            </a:fld>
            <a:endParaRPr lang="en-US" dirty="0"/>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r>
              <a:rPr lang="en-US" sz="2400" dirty="0"/>
              <a:t>Do you have a data management system for:</a:t>
            </a:r>
          </a:p>
          <a:p>
            <a:r>
              <a:rPr lang="en-US" sz="2400" dirty="0"/>
              <a:t>Identifying CSHCN</a:t>
            </a:r>
          </a:p>
          <a:p>
            <a:r>
              <a:rPr lang="en-US" sz="2400" dirty="0"/>
              <a:t>Tracking Progress</a:t>
            </a:r>
          </a:p>
          <a:p>
            <a:r>
              <a:rPr lang="en-US" sz="2400" dirty="0"/>
              <a:t>Monitoring Outcomes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87B73-60C2-4C19-8631-86D83FC1C467}" type="slidenum">
              <a:rPr lang="en-US"/>
              <a:pPr/>
              <a:t>71</a:t>
            </a:fld>
            <a:endParaRPr lang="en-US" dirty="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pPr marL="228600" indent="-228600"/>
            <a:r>
              <a:rPr lang="en-US" sz="2000" dirty="0"/>
              <a:t>In the past 2 years have you?</a:t>
            </a:r>
          </a:p>
          <a:p>
            <a:pPr marL="228600" indent="-228600"/>
            <a:r>
              <a:rPr lang="en-US" sz="2000" dirty="0"/>
              <a:t>Solicited family feedback from parents/caregivers of CSHCN</a:t>
            </a:r>
          </a:p>
          <a:p>
            <a:pPr marL="228600" indent="-228600"/>
            <a:r>
              <a:rPr lang="en-US" sz="2000" dirty="0"/>
              <a:t>Referred families to parent support </a:t>
            </a:r>
          </a:p>
          <a:p>
            <a:pPr marL="228600" indent="-228600"/>
            <a:endParaRPr lang="en-US" sz="2000" dirty="0"/>
          </a:p>
          <a:p>
            <a:pPr marL="228600" indent="-228600"/>
            <a:r>
              <a:rPr lang="en-US" sz="2000" dirty="0"/>
              <a:t>Initiated outreach in your community concerning CSHCN and their families</a:t>
            </a:r>
          </a:p>
          <a:p>
            <a:pPr marL="228600" indent="-228600"/>
            <a:r>
              <a:rPr lang="en-US" sz="2000" dirty="0"/>
              <a:t>Participated in QI activities for CSHCN</a:t>
            </a:r>
          </a:p>
          <a:p>
            <a:pPr marL="228600" indent="-228600"/>
            <a:r>
              <a:rPr lang="en-US" sz="2000" dirty="0"/>
              <a:t>Included families with CSHCN in improvement activities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BF90E-9B9D-447E-8CAB-FF38AB2C9F5C}" type="slidenum">
              <a:rPr lang="en-US"/>
              <a:pPr/>
              <a:t>72</a:t>
            </a:fld>
            <a:endParaRPr lang="en-US" dirty="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sz="2400" dirty="0"/>
              <a:t>What are some of the obstacles you face in caring for CSHCN?	</a:t>
            </a:r>
          </a:p>
          <a:p>
            <a:r>
              <a:rPr lang="en-US" sz="2400" dirty="0"/>
              <a:t>Time	</a:t>
            </a:r>
          </a:p>
          <a:p>
            <a:r>
              <a:rPr lang="en-US" sz="2000" dirty="0"/>
              <a:t>Reimbursement	</a:t>
            </a:r>
          </a:p>
          <a:p>
            <a:r>
              <a:rPr lang="en-US" sz="2000" dirty="0"/>
              <a:t>Comm w/ schools</a:t>
            </a:r>
          </a:p>
          <a:p>
            <a:r>
              <a:rPr lang="en-US" sz="2000" dirty="0"/>
              <a:t>Comm w/comm agencies</a:t>
            </a:r>
          </a:p>
          <a:p>
            <a:r>
              <a:rPr lang="en-US" sz="2000" dirty="0"/>
              <a:t> Rare conditions	</a:t>
            </a:r>
          </a:p>
          <a:p>
            <a:r>
              <a:rPr lang="en-US" sz="2000" dirty="0"/>
              <a:t>Changing Comm Resources	</a:t>
            </a:r>
          </a:p>
          <a:p>
            <a:r>
              <a:rPr lang="en-US" sz="2000" dirty="0"/>
              <a:t>Follow-up Ability</a:t>
            </a:r>
          </a:p>
          <a:p>
            <a:endParaRPr lang="en-US" sz="20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2C8F8-2EB5-4D37-AD4F-3F495B2F4793}" type="slidenum">
              <a:rPr lang="en-US"/>
              <a:pPr/>
              <a:t>77</a:t>
            </a:fld>
            <a:endParaRPr lang="en-US"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3650C-384E-41F2-8065-64F5796DF265}" type="slidenum">
              <a:rPr lang="en-US"/>
              <a:pPr/>
              <a:t>78</a:t>
            </a:fld>
            <a:endParaRPr lang="en-US" dirty="0"/>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F4777-50D9-4CE8-81CD-83A1E73A8AB6}" type="slidenum">
              <a:rPr lang="en-US"/>
              <a:pPr/>
              <a:t>7</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FA9F9-2D61-400B-B4EC-F4F3397442B7}" type="slidenum">
              <a:rPr lang="en-US"/>
              <a:pPr/>
              <a:t>79</a:t>
            </a:fld>
            <a:endParaRPr lang="en-US" dirty="0"/>
          </a:p>
        </p:txBody>
      </p:sp>
      <p:sp>
        <p:nvSpPr>
          <p:cNvPr id="481282" name="Rectangle 2"/>
          <p:cNvSpPr>
            <a:spLocks noGrp="1" noRot="1" noChangeAspect="1" noChangeArrowheads="1" noTextEdit="1"/>
          </p:cNvSpPr>
          <p:nvPr>
            <p:ph type="sldImg"/>
          </p:nvPr>
        </p:nvSpPr>
        <p:spPr>
          <a:xfrm>
            <a:off x="1076325" y="682625"/>
            <a:ext cx="4554538" cy="3416300"/>
          </a:xfrm>
          <a:ln/>
        </p:spPr>
      </p:sp>
      <p:sp>
        <p:nvSpPr>
          <p:cNvPr id="481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F4777-50D9-4CE8-81CD-83A1E73A8AB6}" type="slidenum">
              <a:rPr lang="en-US"/>
              <a:pPr/>
              <a:t>8</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311F3-1668-4BDF-9AC8-A9C539B17BDC}" type="slidenum">
              <a:rPr lang="en-US"/>
              <a:pPr/>
              <a:t>10</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311F3-1668-4BDF-9AC8-A9C539B17BDC}" type="slidenum">
              <a:rPr lang="en-US"/>
              <a:pPr/>
              <a:t>11</a:t>
            </a:fld>
            <a:endParaRPr 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endParaRPr kumimoji="1" lang="en-US" dirty="0"/>
          </a:p>
        </p:txBody>
      </p:sp>
      <p:pic>
        <p:nvPicPr>
          <p:cNvPr id="37891"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p:spPr>
      </p:pic>
      <p:sp>
        <p:nvSpPr>
          <p:cNvPr id="37892"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endParaRPr kumimoji="1" lang="en-US" dirty="0"/>
          </a:p>
        </p:txBody>
      </p:sp>
      <p:pic>
        <p:nvPicPr>
          <p:cNvPr id="37893"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p:spPr>
      </p:pic>
      <p:sp>
        <p:nvSpPr>
          <p:cNvPr id="3789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37895" name="Rectangle 7"/>
          <p:cNvSpPr>
            <a:spLocks noGrp="1" noChangeArrowheads="1"/>
          </p:cNvSpPr>
          <p:nvPr>
            <p:ph type="subTitle" idx="1"/>
          </p:nvPr>
        </p:nvSpPr>
        <p:spPr>
          <a:xfrm>
            <a:off x="1625600" y="3886200"/>
            <a:ext cx="6400800" cy="1771650"/>
          </a:xfrm>
        </p:spPr>
        <p:txBody>
          <a:bodyPr/>
          <a:lstStyle>
            <a:lvl1pPr marL="0" indent="0" algn="ctr">
              <a:buFont typeface="Monotype Sorts" pitchFamily="2" charset="2"/>
              <a:buNone/>
              <a:defRPr/>
            </a:lvl1pPr>
          </a:lstStyle>
          <a:p>
            <a:r>
              <a:rPr lang="en-US"/>
              <a:t>Click to edit Master subtitle style</a:t>
            </a:r>
          </a:p>
        </p:txBody>
      </p:sp>
      <p:sp>
        <p:nvSpPr>
          <p:cNvPr id="37896" name="Rectangle 8"/>
          <p:cNvSpPr>
            <a:spLocks noGrp="1" noChangeArrowheads="1"/>
          </p:cNvSpPr>
          <p:nvPr>
            <p:ph type="dt" sz="quarter" idx="2"/>
          </p:nvPr>
        </p:nvSpPr>
        <p:spPr bwMode="auto">
          <a:xfrm>
            <a:off x="1084263" y="60960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7897" name="Rectangle 9"/>
          <p:cNvSpPr>
            <a:spLocks noGrp="1" noChangeArrowheads="1"/>
          </p:cNvSpPr>
          <p:nvPr>
            <p:ph type="ftr" sz="quarter" idx="3"/>
          </p:nvPr>
        </p:nvSpPr>
        <p:spPr bwMode="auto">
          <a:xfrm>
            <a:off x="3522663" y="60960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7898" name="Rectangle 10"/>
          <p:cNvSpPr>
            <a:spLocks noGrp="1" noChangeArrowheads="1"/>
          </p:cNvSpPr>
          <p:nvPr>
            <p:ph type="sldNum" sz="quarter" idx="4"/>
          </p:nvPr>
        </p:nvSpPr>
        <p:spPr bwMode="auto">
          <a:xfrm>
            <a:off x="6951663" y="60960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DFD39AB-8445-4D3F-8B32-E963E780A0F1}"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810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828800"/>
            <a:ext cx="7620000" cy="4114800"/>
          </a:xfrm>
        </p:spPr>
        <p:txBody>
          <a:bodyPr/>
          <a:lstStyle/>
          <a:p>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828800"/>
            <a:ext cx="3733800" cy="4114800"/>
          </a:xfrm>
        </p:spPr>
        <p:txBody>
          <a:bodyPr/>
          <a:lstStyle/>
          <a:p>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828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9624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53000" y="1828800"/>
            <a:ext cx="3733800" cy="4114800"/>
          </a:xfrm>
        </p:spPr>
        <p:txBody>
          <a:bodyPr/>
          <a:lstStyle/>
          <a:p>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828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endParaRPr kumimoji="1" lang="en-US" dirty="0"/>
          </a:p>
        </p:txBody>
      </p:sp>
      <p:sp>
        <p:nvSpPr>
          <p:cNvPr id="36867" name="Line 3"/>
          <p:cNvSpPr>
            <a:spLocks noChangeShapeType="1"/>
          </p:cNvSpPr>
          <p:nvPr userDrawn="1"/>
        </p:nvSpPr>
        <p:spPr bwMode="ltGray">
          <a:xfrm>
            <a:off x="990600" y="1752600"/>
            <a:ext cx="7670800" cy="0"/>
          </a:xfrm>
          <a:prstGeom prst="line">
            <a:avLst/>
          </a:prstGeom>
          <a:noFill/>
          <a:ln w="3175">
            <a:solidFill>
              <a:schemeClr val="bg2"/>
            </a:solidFill>
            <a:round/>
            <a:headEnd/>
            <a:tailEnd/>
          </a:ln>
        </p:spPr>
        <p:txBody>
          <a:bodyPr wrap="none" anchor="ctr"/>
          <a:lstStyle/>
          <a:p>
            <a:endParaRPr lang="en-US" dirty="0"/>
          </a:p>
        </p:txBody>
      </p:sp>
      <p:pic>
        <p:nvPicPr>
          <p:cNvPr id="36868" name="Picture 4" descr="minispir"/>
          <p:cNvPicPr>
            <a:picLocks noChangeAspect="1" noChangeArrowheads="1"/>
          </p:cNvPicPr>
          <p:nvPr/>
        </p:nvPicPr>
        <p:blipFill>
          <a:blip r:embed="rId19" cstate="print"/>
          <a:srcRect b="5333"/>
          <a:stretch>
            <a:fillRect/>
          </a:stretch>
        </p:blipFill>
        <p:spPr bwMode="ltGray">
          <a:xfrm>
            <a:off x="0" y="50800"/>
            <a:ext cx="1181100" cy="4057650"/>
          </a:xfrm>
          <a:prstGeom prst="rect">
            <a:avLst/>
          </a:prstGeom>
          <a:noFill/>
        </p:spPr>
      </p:pic>
      <p:pic>
        <p:nvPicPr>
          <p:cNvPr id="36869" name="Picture 5" descr="minispir"/>
          <p:cNvPicPr>
            <a:picLocks noChangeAspect="1" noChangeArrowheads="1"/>
          </p:cNvPicPr>
          <p:nvPr/>
        </p:nvPicPr>
        <p:blipFill>
          <a:blip r:embed="rId19" cstate="print"/>
          <a:srcRect t="39999"/>
          <a:stretch>
            <a:fillRect/>
          </a:stretch>
        </p:blipFill>
        <p:spPr bwMode="ltGray">
          <a:xfrm>
            <a:off x="0" y="4222750"/>
            <a:ext cx="1181100" cy="2571750"/>
          </a:xfrm>
          <a:prstGeom prst="rect">
            <a:avLst/>
          </a:prstGeom>
          <a:noFill/>
        </p:spPr>
      </p:pic>
      <p:sp>
        <p:nvSpPr>
          <p:cNvPr id="3687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71" name="Rectangle 7"/>
          <p:cNvSpPr>
            <a:spLocks noGrp="1" noChangeArrowheads="1"/>
          </p:cNvSpPr>
          <p:nvPr>
            <p:ph type="body" idx="1"/>
          </p:nvPr>
        </p:nvSpPr>
        <p:spPr bwMode="auto">
          <a:xfrm>
            <a:off x="1066800" y="1828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6875" name="Picture 11"/>
          <p:cNvPicPr>
            <a:picLocks noChangeAspect="1" noChangeArrowheads="1"/>
          </p:cNvPicPr>
          <p:nvPr userDrawn="1"/>
        </p:nvPicPr>
        <p:blipFill>
          <a:blip r:embed="rId20" cstate="print">
            <a:clrChange>
              <a:clrFrom>
                <a:srgbClr val="FFFFFF"/>
              </a:clrFrom>
              <a:clrTo>
                <a:srgbClr val="FFFFFF">
                  <a:alpha val="0"/>
                </a:srgbClr>
              </a:clrTo>
            </a:clrChange>
          </a:blip>
          <a:srcRect/>
          <a:stretch>
            <a:fillRect/>
          </a:stretch>
        </p:blipFill>
        <p:spPr bwMode="auto">
          <a:xfrm>
            <a:off x="7924800" y="5867400"/>
            <a:ext cx="762000" cy="609600"/>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ransition/>
  <p:timing>
    <p:tnLst>
      <p:par>
        <p:cTn id="1" dur="indefinite" restart="never" nodeType="tmRoot"/>
      </p:par>
    </p:tnLst>
  </p:timing>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fontAlgn="base">
        <a:spcBef>
          <a:spcPct val="20000"/>
        </a:spcBef>
        <a:spcAft>
          <a:spcPct val="0"/>
        </a:spcAft>
        <a:buSzPct val="60000"/>
        <a:buFont typeface="Monotype Sorts" pitchFamily="2" charset="2"/>
        <a:buChar char="n"/>
        <a:defRPr sz="3200">
          <a:solidFill>
            <a:srgbClr val="9900CC"/>
          </a:solidFill>
          <a:latin typeface="+mn-lt"/>
          <a:ea typeface="+mn-ea"/>
          <a:cs typeface="+mn-cs"/>
        </a:defRPr>
      </a:lvl1pPr>
      <a:lvl2pPr marL="742950" indent="-285750" algn="l" rtl="0" fontAlgn="base">
        <a:spcBef>
          <a:spcPct val="20000"/>
        </a:spcBef>
        <a:spcAft>
          <a:spcPct val="0"/>
        </a:spcAft>
        <a:buSzPct val="60000"/>
        <a:buFont typeface="Monotype Sorts" pitchFamily="2" charset="2"/>
        <a:buChar char="u"/>
        <a:defRPr sz="2800">
          <a:solidFill>
            <a:srgbClr val="9900CC"/>
          </a:solidFill>
          <a:latin typeface="+mn-lt"/>
        </a:defRPr>
      </a:lvl2pPr>
      <a:lvl3pPr marL="1143000" indent="-228600" algn="l" rtl="0" fontAlgn="base">
        <a:spcBef>
          <a:spcPct val="20000"/>
        </a:spcBef>
        <a:spcAft>
          <a:spcPct val="0"/>
        </a:spcAft>
        <a:buChar char="•"/>
        <a:defRPr sz="2400">
          <a:solidFill>
            <a:srgbClr val="9900CC"/>
          </a:solidFill>
          <a:latin typeface="+mn-lt"/>
        </a:defRPr>
      </a:lvl3pPr>
      <a:lvl4pPr marL="1600200" indent="-228600" algn="l" rtl="0" fontAlgn="base">
        <a:spcBef>
          <a:spcPct val="20000"/>
        </a:spcBef>
        <a:spcAft>
          <a:spcPct val="0"/>
        </a:spcAft>
        <a:buChar char="–"/>
        <a:defRPr sz="2000">
          <a:solidFill>
            <a:srgbClr val="9900CC"/>
          </a:solidFill>
          <a:latin typeface="+mn-lt"/>
        </a:defRPr>
      </a:lvl4pPr>
      <a:lvl5pPr marL="2057400" indent="-228600" algn="l" rtl="0" fontAlgn="base">
        <a:spcBef>
          <a:spcPct val="20000"/>
        </a:spcBef>
        <a:spcAft>
          <a:spcPct val="0"/>
        </a:spcAft>
        <a:buChar char="»"/>
        <a:defRPr sz="2000">
          <a:solidFill>
            <a:srgbClr val="9900CC"/>
          </a:solidFill>
          <a:latin typeface="+mn-lt"/>
        </a:defRPr>
      </a:lvl5pPr>
      <a:lvl6pPr marL="2514600" indent="-228600" algn="l" rtl="0" fontAlgn="base">
        <a:spcBef>
          <a:spcPct val="20000"/>
        </a:spcBef>
        <a:spcAft>
          <a:spcPct val="0"/>
        </a:spcAft>
        <a:buChar char="»"/>
        <a:defRPr sz="2000">
          <a:solidFill>
            <a:srgbClr val="9900CC"/>
          </a:solidFill>
          <a:latin typeface="+mn-lt"/>
        </a:defRPr>
      </a:lvl6pPr>
      <a:lvl7pPr marL="2971800" indent="-228600" algn="l" rtl="0" fontAlgn="base">
        <a:spcBef>
          <a:spcPct val="20000"/>
        </a:spcBef>
        <a:spcAft>
          <a:spcPct val="0"/>
        </a:spcAft>
        <a:buChar char="»"/>
        <a:defRPr sz="2000">
          <a:solidFill>
            <a:srgbClr val="9900CC"/>
          </a:solidFill>
          <a:latin typeface="+mn-lt"/>
        </a:defRPr>
      </a:lvl7pPr>
      <a:lvl8pPr marL="3429000" indent="-228600" algn="l" rtl="0" fontAlgn="base">
        <a:spcBef>
          <a:spcPct val="20000"/>
        </a:spcBef>
        <a:spcAft>
          <a:spcPct val="0"/>
        </a:spcAft>
        <a:buChar char="»"/>
        <a:defRPr sz="2000">
          <a:solidFill>
            <a:srgbClr val="9900CC"/>
          </a:solidFill>
          <a:latin typeface="+mn-lt"/>
        </a:defRPr>
      </a:lvl8pPr>
      <a:lvl9pPr marL="3886200" indent="-228600" algn="l" rtl="0" fontAlgn="base">
        <a:spcBef>
          <a:spcPct val="20000"/>
        </a:spcBef>
        <a:spcAft>
          <a:spcPct val="0"/>
        </a:spcAft>
        <a:buChar char="»"/>
        <a:defRPr sz="2000">
          <a:solidFill>
            <a:srgbClr val="99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National%20Center%20for%20Medical%20Home%20Implementation%20-%20YouTube.fl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C:\Users\Mary\Downloads\comparing-health-and-health-outcomes-for-cshcn-vs-non-3-2007-pdf.pdf"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mlDrawing" Target="../drawings/vmlDrawing11.vml"/><Relationship Id="rId1" Type="http://schemas.openxmlformats.org/officeDocument/2006/relationships/themeOverride" Target="../theme/themeOverride2.xml"/><Relationship Id="rId5" Type="http://schemas.openxmlformats.org/officeDocument/2006/relationships/oleObject" Target="../embeddings/oleObject11.bin"/><Relationship Id="rId4"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ideo" Target="file:///C:\Users\Mary\Desktop\Medical%20Home%20(English)%20-%20YouTube.wmv"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066800" y="5257800"/>
            <a:ext cx="7721600" cy="1143000"/>
          </a:xfrm>
        </p:spPr>
        <p:txBody>
          <a:bodyPr/>
          <a:lstStyle/>
          <a:p>
            <a:r>
              <a:rPr lang="en-US" sz="3600" b="1" dirty="0"/>
              <a:t>MEDICAL HOME PROJECT</a:t>
            </a:r>
            <a:r>
              <a:rPr lang="en-US" sz="3600" dirty="0"/>
              <a:t> </a:t>
            </a:r>
            <a:br>
              <a:rPr lang="en-US" sz="3600" dirty="0"/>
            </a:br>
            <a:r>
              <a:rPr lang="en-US" sz="2400" dirty="0"/>
              <a:t>for Children with Special Health Care </a:t>
            </a:r>
            <a:r>
              <a:rPr lang="en-US" sz="2400" dirty="0" smtClean="0"/>
              <a:t>Needs</a:t>
            </a:r>
            <a:br>
              <a:rPr lang="en-US" sz="2400" dirty="0" smtClean="0"/>
            </a:br>
            <a:r>
              <a:rPr lang="en-US" sz="2000" dirty="0" smtClean="0"/>
              <a:t>mcoleman@chori.org</a:t>
            </a:r>
            <a:endParaRPr lang="en-US" sz="3600" dirty="0"/>
          </a:p>
        </p:txBody>
      </p:sp>
      <p:sp>
        <p:nvSpPr>
          <p:cNvPr id="27652" name="Rectangle 4"/>
          <p:cNvSpPr>
            <a:spLocks noChangeArrowheads="1"/>
          </p:cNvSpPr>
          <p:nvPr/>
        </p:nvSpPr>
        <p:spPr bwMode="auto">
          <a:xfrm>
            <a:off x="1600200" y="3962400"/>
            <a:ext cx="6400800" cy="1771650"/>
          </a:xfrm>
          <a:prstGeom prst="rect">
            <a:avLst/>
          </a:prstGeom>
          <a:noFill/>
          <a:ln w="9525">
            <a:noFill/>
            <a:miter lim="800000"/>
            <a:headEnd/>
            <a:tailEnd/>
          </a:ln>
        </p:spPr>
        <p:txBody>
          <a:bodyPr/>
          <a:lstStyle/>
          <a:p>
            <a:pPr algn="ctr">
              <a:spcBef>
                <a:spcPct val="20000"/>
              </a:spcBef>
            </a:pPr>
            <a:endParaRPr lang="en-US" sz="3200" dirty="0"/>
          </a:p>
        </p:txBody>
      </p:sp>
      <p:pic>
        <p:nvPicPr>
          <p:cNvPr id="27656" name="Picture 8"/>
          <p:cNvPicPr>
            <a:picLocks noGrp="1" noChangeAspect="1" noChangeArrowheads="1"/>
          </p:cNvPicPr>
          <p:nvPr>
            <p:ph type="subTitle" idx="1"/>
          </p:nvPr>
        </p:nvPicPr>
        <p:blipFill>
          <a:blip r:embed="rId3" cstate="print"/>
          <a:srcRect/>
          <a:stretch>
            <a:fillRect/>
          </a:stretch>
        </p:blipFill>
        <p:spPr>
          <a:xfrm>
            <a:off x="2286000" y="609600"/>
            <a:ext cx="4876800" cy="4395788"/>
          </a:xfrm>
          <a:gradFill rotWithShape="0">
            <a:gsLst>
              <a:gs pos="0">
                <a:srgbClr val="E1DEC5"/>
              </a:gs>
              <a:gs pos="100000">
                <a:schemeClr val="bg1"/>
              </a:gs>
            </a:gsLst>
            <a:lin ang="5400000" scaled="1"/>
          </a:grad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Why now?</a:t>
            </a:r>
          </a:p>
        </p:txBody>
      </p:sp>
      <p:sp>
        <p:nvSpPr>
          <p:cNvPr id="33795" name="Rectangle 3"/>
          <p:cNvSpPr>
            <a:spLocks noGrp="1" noChangeArrowheads="1"/>
          </p:cNvSpPr>
          <p:nvPr>
            <p:ph type="body" idx="1"/>
          </p:nvPr>
        </p:nvSpPr>
        <p:spPr/>
        <p:txBody>
          <a:bodyPr/>
          <a:lstStyle/>
          <a:p>
            <a:r>
              <a:rPr lang="en-US" sz="2800" dirty="0"/>
              <a:t>The number of children with chronic conditions is increasing</a:t>
            </a:r>
          </a:p>
          <a:p>
            <a:r>
              <a:rPr lang="en-US" sz="2800" dirty="0"/>
              <a:t>Home and community-based care is preferred</a:t>
            </a:r>
          </a:p>
          <a:p>
            <a:r>
              <a:rPr lang="en-US" sz="2800" dirty="0"/>
              <a:t>Care has become increasingly </a:t>
            </a:r>
            <a:r>
              <a:rPr lang="en-US" sz="2800" b="1" dirty="0"/>
              <a:t>fragmented</a:t>
            </a:r>
          </a:p>
          <a:p>
            <a:r>
              <a:rPr lang="en-US" sz="2800" dirty="0"/>
              <a:t>Healthy People 2010 goal:</a:t>
            </a:r>
          </a:p>
          <a:p>
            <a:pPr lvl="1"/>
            <a:r>
              <a:rPr lang="en-US" sz="2400" dirty="0"/>
              <a:t>“All children with special health care needs will receive comprehensive care in a medical home” by 2010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066800" y="304800"/>
            <a:ext cx="7696200" cy="1600200"/>
          </a:xfrm>
        </p:spPr>
        <p:txBody>
          <a:bodyPr/>
          <a:lstStyle/>
          <a:p>
            <a:r>
              <a:rPr lang="en-US" sz="3200" dirty="0" smtClean="0"/>
              <a:t/>
            </a:r>
            <a:br>
              <a:rPr lang="en-US" sz="3200" dirty="0" smtClean="0"/>
            </a:br>
            <a:r>
              <a:rPr lang="en-US" sz="2400" dirty="0" smtClean="0"/>
              <a:t>Healthy People 2020 Goal: Promote the Health and Well-Being of People with Disabilities</a:t>
            </a:r>
            <a:r>
              <a:rPr lang="en-US" sz="3200" dirty="0" smtClean="0"/>
              <a:t/>
            </a:r>
            <a:br>
              <a:rPr lang="en-US" sz="3200" dirty="0" smtClean="0"/>
            </a:br>
            <a:r>
              <a:rPr lang="en-US" sz="3200" dirty="0" smtClean="0"/>
              <a:t/>
            </a:r>
            <a:br>
              <a:rPr lang="en-US" sz="3200" dirty="0" smtClean="0"/>
            </a:br>
            <a:endParaRPr lang="en-US" sz="3200" dirty="0"/>
          </a:p>
        </p:txBody>
      </p:sp>
      <p:sp>
        <p:nvSpPr>
          <p:cNvPr id="33795" name="Rectangle 3"/>
          <p:cNvSpPr>
            <a:spLocks noGrp="1" noChangeArrowheads="1"/>
          </p:cNvSpPr>
          <p:nvPr>
            <p:ph type="body" idx="4294967295"/>
          </p:nvPr>
        </p:nvSpPr>
        <p:spPr>
          <a:xfrm>
            <a:off x="1066800" y="1295400"/>
            <a:ext cx="7543800" cy="4876800"/>
          </a:xfrm>
        </p:spPr>
        <p:txBody>
          <a:bodyPr/>
          <a:lstStyle/>
          <a:p>
            <a:r>
              <a:rPr lang="en-US" sz="2000" dirty="0" smtClean="0"/>
              <a:t>Demonstrate specific health disparities for people with disabilities. Compared with people without disabilities, people with disabilities are more likely to:</a:t>
            </a:r>
          </a:p>
          <a:p>
            <a:pPr>
              <a:buFont typeface="+mj-lt"/>
              <a:buAutoNum type="arabicPeriod"/>
            </a:pPr>
            <a:r>
              <a:rPr lang="en-US" sz="1900" dirty="0" smtClean="0"/>
              <a:t>Experience difficulties or delays in getting the health care they need.</a:t>
            </a:r>
          </a:p>
          <a:p>
            <a:pPr>
              <a:buFont typeface="+mj-lt"/>
              <a:buAutoNum type="arabicPeriod"/>
            </a:pPr>
            <a:r>
              <a:rPr lang="en-US" sz="1900" dirty="0" smtClean="0"/>
              <a:t>Not have had an annual dental visit.</a:t>
            </a:r>
          </a:p>
          <a:p>
            <a:pPr>
              <a:buFont typeface="+mj-lt"/>
              <a:buAutoNum type="arabicPeriod"/>
            </a:pPr>
            <a:r>
              <a:rPr lang="en-US" sz="1900" dirty="0" smtClean="0"/>
              <a:t>Not have had a mammogram in past 2 years.</a:t>
            </a:r>
          </a:p>
          <a:p>
            <a:pPr>
              <a:buFont typeface="+mj-lt"/>
              <a:buAutoNum type="arabicPeriod"/>
            </a:pPr>
            <a:r>
              <a:rPr lang="en-US" sz="1900" dirty="0" smtClean="0"/>
              <a:t>Not have had a Pap test within the past 3 years.</a:t>
            </a:r>
          </a:p>
          <a:p>
            <a:pPr>
              <a:buFont typeface="+mj-lt"/>
              <a:buAutoNum type="arabicPeriod"/>
            </a:pPr>
            <a:r>
              <a:rPr lang="en-US" sz="1900" dirty="0" smtClean="0"/>
              <a:t>Not engage in fitness activities.</a:t>
            </a:r>
          </a:p>
          <a:p>
            <a:pPr>
              <a:buFont typeface="+mj-lt"/>
              <a:buAutoNum type="arabicPeriod"/>
            </a:pPr>
            <a:r>
              <a:rPr lang="en-US" sz="1900" dirty="0" smtClean="0"/>
              <a:t>Use tobacco.</a:t>
            </a:r>
          </a:p>
          <a:p>
            <a:pPr>
              <a:buFont typeface="+mj-lt"/>
              <a:buAutoNum type="arabicPeriod"/>
            </a:pPr>
            <a:r>
              <a:rPr lang="en-US" sz="1900" dirty="0" smtClean="0"/>
              <a:t>Be overweight or obese.</a:t>
            </a:r>
          </a:p>
          <a:p>
            <a:pPr>
              <a:buFont typeface="+mj-lt"/>
              <a:buAutoNum type="arabicPeriod"/>
            </a:pPr>
            <a:r>
              <a:rPr lang="en-US" sz="1900" dirty="0" smtClean="0"/>
              <a:t>Have high blood pressure.</a:t>
            </a:r>
          </a:p>
          <a:p>
            <a:pPr>
              <a:buFont typeface="+mj-lt"/>
              <a:buAutoNum type="arabicPeriod"/>
            </a:pPr>
            <a:r>
              <a:rPr lang="en-US" sz="1900" dirty="0" smtClean="0"/>
              <a:t>Experience symptoms of psychological distress.</a:t>
            </a:r>
          </a:p>
          <a:p>
            <a:pPr>
              <a:buFont typeface="+mj-lt"/>
              <a:buAutoNum type="arabicPeriod"/>
            </a:pPr>
            <a:r>
              <a:rPr lang="en-US" sz="1900" dirty="0" smtClean="0"/>
              <a:t>Receive less social-emotional support.</a:t>
            </a:r>
          </a:p>
          <a:p>
            <a:pPr>
              <a:buFont typeface="+mj-lt"/>
              <a:buAutoNum type="arabicPeriod"/>
            </a:pPr>
            <a:r>
              <a:rPr lang="en-US" sz="1900" dirty="0" smtClean="0"/>
              <a:t>Have lower employment rates.</a:t>
            </a:r>
          </a:p>
          <a:p>
            <a:endParaRPr lang="en-US"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04800"/>
            <a:ext cx="7772400" cy="2286000"/>
          </a:xfrm>
        </p:spPr>
        <p:txBody>
          <a:bodyPr/>
          <a:lstStyle/>
          <a:p>
            <a:pPr algn="l"/>
            <a:r>
              <a:rPr lang="en-US" sz="4000" u="sng" dirty="0"/>
              <a:t> Fully Developed Medical Homes</a:t>
            </a:r>
            <a:br>
              <a:rPr lang="en-US" sz="4000" u="sng" dirty="0"/>
            </a:br>
            <a:r>
              <a:rPr lang="en-US" sz="4000" dirty="0"/>
              <a:t>      </a:t>
            </a:r>
            <a:r>
              <a:rPr lang="en-US" sz="3200" dirty="0"/>
              <a:t>New set of primary care behaviors </a:t>
            </a:r>
            <a:br>
              <a:rPr lang="en-US" sz="3200" dirty="0"/>
            </a:br>
            <a:r>
              <a:rPr lang="en-US" sz="3200" dirty="0"/>
              <a:t>         Chronic Condition Management…..</a:t>
            </a:r>
            <a:endParaRPr lang="en-US" dirty="0"/>
          </a:p>
        </p:txBody>
      </p:sp>
      <p:sp>
        <p:nvSpPr>
          <p:cNvPr id="51203" name="Rectangle 3"/>
          <p:cNvSpPr>
            <a:spLocks noGrp="1" noChangeArrowheads="1"/>
          </p:cNvSpPr>
          <p:nvPr>
            <p:ph type="body" idx="1"/>
          </p:nvPr>
        </p:nvSpPr>
        <p:spPr>
          <a:xfrm>
            <a:off x="990600" y="2362200"/>
            <a:ext cx="7620000" cy="4114800"/>
          </a:xfrm>
        </p:spPr>
        <p:txBody>
          <a:bodyPr/>
          <a:lstStyle/>
          <a:p>
            <a:r>
              <a:rPr lang="en-US" dirty="0"/>
              <a:t>Serve children and families who use the health care system most often</a:t>
            </a:r>
          </a:p>
          <a:p>
            <a:r>
              <a:rPr lang="en-US" dirty="0"/>
              <a:t>Expand services to include</a:t>
            </a:r>
          </a:p>
          <a:p>
            <a:pPr lvl="1"/>
            <a:r>
              <a:rPr lang="en-US" dirty="0"/>
              <a:t>Care coordination</a:t>
            </a:r>
          </a:p>
          <a:p>
            <a:pPr lvl="1"/>
            <a:r>
              <a:rPr lang="en-US" dirty="0"/>
              <a:t>Advocacy</a:t>
            </a:r>
          </a:p>
          <a:p>
            <a:pPr lvl="1"/>
            <a:r>
              <a:rPr lang="en-US" dirty="0"/>
              <a:t>Information exchange &amp; family education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dirty="0"/>
              <a:t>Pediatric Primary Care Characteristics</a:t>
            </a:r>
          </a:p>
        </p:txBody>
      </p:sp>
      <p:sp>
        <p:nvSpPr>
          <p:cNvPr id="50179" name="Rectangle 3"/>
          <p:cNvSpPr>
            <a:spLocks noGrp="1" noChangeArrowheads="1"/>
          </p:cNvSpPr>
          <p:nvPr>
            <p:ph type="body" idx="1"/>
          </p:nvPr>
        </p:nvSpPr>
        <p:spPr/>
        <p:txBody>
          <a:bodyPr/>
          <a:lstStyle/>
          <a:p>
            <a:r>
              <a:rPr lang="en-US" dirty="0"/>
              <a:t>Designed for 80% of children who do </a:t>
            </a:r>
            <a:r>
              <a:rPr lang="en-US" u="sng" dirty="0"/>
              <a:t>not</a:t>
            </a:r>
            <a:r>
              <a:rPr lang="en-US" dirty="0"/>
              <a:t> have special health care needs</a:t>
            </a:r>
          </a:p>
          <a:p>
            <a:r>
              <a:rPr lang="en-US" dirty="0"/>
              <a:t>Designed to provide well child preventive care services and acute illness management</a:t>
            </a:r>
          </a:p>
          <a:p>
            <a:r>
              <a:rPr lang="en-US" dirty="0"/>
              <a:t>Designed to support a single service unit: the provider-patient encounter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838200"/>
          </a:xfrm>
        </p:spPr>
        <p:txBody>
          <a:bodyPr/>
          <a:lstStyle/>
          <a:p>
            <a:r>
              <a:rPr lang="en-US" dirty="0" smtClean="0"/>
              <a:t>Benefits of Medical Home</a:t>
            </a:r>
            <a:endParaRPr lang="en-US" dirty="0"/>
          </a:p>
        </p:txBody>
      </p:sp>
      <p:sp>
        <p:nvSpPr>
          <p:cNvPr id="3" name="Content Placeholder 2"/>
          <p:cNvSpPr>
            <a:spLocks noGrp="1"/>
          </p:cNvSpPr>
          <p:nvPr>
            <p:ph idx="1"/>
          </p:nvPr>
        </p:nvSpPr>
        <p:spPr>
          <a:xfrm>
            <a:off x="1066800" y="1295400"/>
            <a:ext cx="7620000" cy="4114800"/>
          </a:xfrm>
        </p:spPr>
        <p:txBody>
          <a:bodyPr/>
          <a:lstStyle/>
          <a:p>
            <a:pPr marL="514350" indent="-514350">
              <a:buFont typeface="+mj-lt"/>
              <a:buAutoNum type="arabicPeriod"/>
            </a:pPr>
            <a:r>
              <a:rPr lang="en-US" sz="2400" dirty="0" smtClean="0"/>
              <a:t>Decreased time in the ICU, fewer ER visits and hospitalizations and fewer hospital days when admitted </a:t>
            </a:r>
          </a:p>
          <a:p>
            <a:pPr marL="514350" indent="-514350">
              <a:buFont typeface="+mj-lt"/>
              <a:buAutoNum type="arabicPeriod"/>
            </a:pPr>
            <a:r>
              <a:rPr lang="en-US" sz="2400" dirty="0" smtClean="0"/>
              <a:t>Increased timeliness in filling Rx’s, making appts, phone calls returned</a:t>
            </a:r>
          </a:p>
          <a:p>
            <a:pPr marL="514350" indent="-514350">
              <a:buFont typeface="+mj-lt"/>
              <a:buAutoNum type="arabicPeriod"/>
            </a:pPr>
            <a:r>
              <a:rPr lang="en-US" sz="2400" dirty="0" smtClean="0"/>
              <a:t>Increased effectiveness of medical treatment</a:t>
            </a:r>
          </a:p>
          <a:p>
            <a:pPr marL="514350" indent="-514350">
              <a:buFont typeface="+mj-lt"/>
              <a:buAutoNum type="arabicPeriod"/>
            </a:pPr>
            <a:r>
              <a:rPr lang="en-US" sz="2400" dirty="0" smtClean="0"/>
              <a:t>Improved family function, more likely to receive written care plan</a:t>
            </a:r>
          </a:p>
          <a:p>
            <a:pPr marL="514350" indent="-514350">
              <a:buFont typeface="+mj-lt"/>
              <a:buAutoNum type="arabicPeriod"/>
            </a:pPr>
            <a:r>
              <a:rPr lang="en-US" sz="2400" dirty="0" smtClean="0"/>
              <a:t>Fewer illnesses and symptoms</a:t>
            </a:r>
          </a:p>
          <a:p>
            <a:pPr marL="514350" indent="-514350">
              <a:buFont typeface="+mj-lt"/>
              <a:buAutoNum type="arabicPeriod"/>
            </a:pPr>
            <a:r>
              <a:rPr lang="en-US" sz="2400" dirty="0" smtClean="0"/>
              <a:t>Less school absences</a:t>
            </a:r>
          </a:p>
          <a:p>
            <a:pPr marL="514350" indent="-514350">
              <a:buFont typeface="+mj-lt"/>
              <a:buAutoNum type="arabicPeriod"/>
            </a:pPr>
            <a:r>
              <a:rPr lang="en-US" sz="2400" dirty="0" smtClean="0"/>
              <a:t>Cost savings for hospitals and clinics mixed</a:t>
            </a:r>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a:hlinkClick r:id="rId4" action="ppaction://hlinkfile"/>
          </p:cNvPr>
          <p:cNvGraphicFramePr>
            <a:graphicFrameLocks noChangeAspect="1"/>
          </p:cNvGraphicFramePr>
          <p:nvPr>
            <p:ph/>
          </p:nvPr>
        </p:nvGraphicFramePr>
        <p:xfrm>
          <a:off x="1143000" y="612775"/>
          <a:ext cx="7553325" cy="5664200"/>
        </p:xfrm>
        <a:graphic>
          <a:graphicData uri="http://schemas.openxmlformats.org/presentationml/2006/ole">
            <p:oleObj spid="_x0000_s58370" name="Slide" r:id="rId5" imgW="4530888" imgH="3396844" progId="PowerPoint.Slide.8">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600" dirty="0"/>
              <a:t/>
            </a:r>
            <a:br>
              <a:rPr lang="en-US" sz="3600" dirty="0"/>
            </a:br>
            <a:r>
              <a:rPr lang="en-US" sz="3600" dirty="0"/>
              <a:t>National Initiatives to Promote Medical Home Improvement</a:t>
            </a:r>
            <a:br>
              <a:rPr lang="en-US" sz="3600" dirty="0"/>
            </a:br>
            <a:endParaRPr lang="en-US" dirty="0"/>
          </a:p>
        </p:txBody>
      </p:sp>
      <p:sp>
        <p:nvSpPr>
          <p:cNvPr id="52227" name="Rectangle 3"/>
          <p:cNvSpPr>
            <a:spLocks noGrp="1" noChangeArrowheads="1"/>
          </p:cNvSpPr>
          <p:nvPr>
            <p:ph type="body" sz="half" idx="1"/>
          </p:nvPr>
        </p:nvSpPr>
        <p:spPr>
          <a:xfrm>
            <a:off x="1676400" y="2057400"/>
            <a:ext cx="6400800" cy="3886200"/>
          </a:xfrm>
        </p:spPr>
        <p:txBody>
          <a:bodyPr/>
          <a:lstStyle/>
          <a:p>
            <a:pPr>
              <a:buFont typeface="Monotype Sorts" pitchFamily="2" charset="2"/>
              <a:buNone/>
            </a:pPr>
            <a:r>
              <a:rPr lang="en-US" sz="2400" dirty="0"/>
              <a:t>   </a:t>
            </a:r>
            <a:r>
              <a:rPr lang="en-US" sz="2800" dirty="0"/>
              <a:t>National Center for Medical Home   Initiatives sponsored by:</a:t>
            </a:r>
          </a:p>
          <a:p>
            <a:pPr lvl="1"/>
            <a:r>
              <a:rPr lang="en-US" sz="2400" dirty="0"/>
              <a:t>American Academy of Pediatrics</a:t>
            </a:r>
          </a:p>
          <a:p>
            <a:pPr lvl="1"/>
            <a:r>
              <a:rPr lang="en-US" sz="2400" dirty="0"/>
              <a:t>Family Voices</a:t>
            </a:r>
          </a:p>
          <a:p>
            <a:pPr lvl="1"/>
            <a:r>
              <a:rPr lang="en-US" sz="2400" dirty="0"/>
              <a:t>Shriners</a:t>
            </a:r>
          </a:p>
          <a:p>
            <a:pPr lvl="1"/>
            <a:r>
              <a:rPr lang="en-US" sz="2400" dirty="0"/>
              <a:t>National Association of Children’s Hospitals and Related Institutions</a:t>
            </a:r>
          </a:p>
          <a:p>
            <a:pPr lvl="1"/>
            <a:r>
              <a:rPr lang="en-US" sz="2400" dirty="0"/>
              <a:t>Maternal and Child Health Bureau</a:t>
            </a:r>
          </a:p>
          <a:p>
            <a:pPr>
              <a:buFont typeface="Monotype Sorts" pitchFamily="2" charset="2"/>
              <a:buNone/>
            </a:pPr>
            <a:endParaRPr lang="en-US" sz="2400" dirty="0"/>
          </a:p>
        </p:txBody>
      </p:sp>
      <p:pic>
        <p:nvPicPr>
          <p:cNvPr id="52228" name="Picture 4" descr="logo"/>
          <p:cNvPicPr>
            <a:picLocks noGrp="1" noChangeAspect="1" noChangeArrowheads="1"/>
          </p:cNvPicPr>
          <p:nvPr>
            <p:ph sz="half" idx="2"/>
          </p:nvPr>
        </p:nvPicPr>
        <p:blipFill>
          <a:blip r:embed="rId3" cstate="print"/>
          <a:srcRect/>
          <a:stretch>
            <a:fillRect/>
          </a:stretch>
        </p:blipFill>
        <p:spPr>
          <a:xfrm>
            <a:off x="1143000" y="1905000"/>
            <a:ext cx="990600" cy="942975"/>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California Medical Home Project</a:t>
            </a:r>
            <a:br>
              <a:rPr lang="en-US" sz="4000" dirty="0"/>
            </a:br>
            <a:endParaRPr lang="en-US" sz="4000" dirty="0"/>
          </a:p>
        </p:txBody>
      </p:sp>
      <p:sp>
        <p:nvSpPr>
          <p:cNvPr id="63491" name="Rectangle 3"/>
          <p:cNvSpPr>
            <a:spLocks noGrp="1" noChangeArrowheads="1"/>
          </p:cNvSpPr>
          <p:nvPr>
            <p:ph type="body" sz="half" idx="1"/>
          </p:nvPr>
        </p:nvSpPr>
        <p:spPr>
          <a:xfrm>
            <a:off x="1295400" y="1752600"/>
            <a:ext cx="6858000" cy="2590800"/>
          </a:xfrm>
        </p:spPr>
        <p:txBody>
          <a:bodyPr/>
          <a:lstStyle/>
          <a:p>
            <a:r>
              <a:rPr lang="en-US" sz="2400" dirty="0"/>
              <a:t>Statewide Coalition </a:t>
            </a:r>
          </a:p>
          <a:p>
            <a:pPr lvl="1"/>
            <a:r>
              <a:rPr lang="en-US" sz="2000" dirty="0"/>
              <a:t>members of the AAP, pediatricians, agencies that support CSHCN’s, family support groups, subspecialists</a:t>
            </a:r>
          </a:p>
          <a:p>
            <a:r>
              <a:rPr lang="en-US" sz="2400" dirty="0"/>
              <a:t>California Health Care Foundation</a:t>
            </a:r>
          </a:p>
          <a:p>
            <a:pPr lvl="1"/>
            <a:r>
              <a:rPr lang="en-US" sz="2000" dirty="0"/>
              <a:t>Coordination and Support Center</a:t>
            </a:r>
          </a:p>
          <a:p>
            <a:pPr lvl="1"/>
            <a:r>
              <a:rPr lang="en-US" sz="2000" dirty="0"/>
              <a:t>7 local community based coalitions</a:t>
            </a:r>
            <a:endParaRPr lang="en-US" sz="2200" dirty="0"/>
          </a:p>
        </p:txBody>
      </p:sp>
      <p:pic>
        <p:nvPicPr>
          <p:cNvPr id="63492" name="Picture 4" descr="j0232276"/>
          <p:cNvPicPr>
            <a:picLocks noGrp="1" noChangeAspect="1" noChangeArrowheads="1"/>
          </p:cNvPicPr>
          <p:nvPr>
            <p:ph sz="half" idx="2"/>
          </p:nvPr>
        </p:nvPicPr>
        <p:blipFill>
          <a:blip r:embed="rId3" cstate="print"/>
          <a:srcRect/>
          <a:stretch>
            <a:fillRect/>
          </a:stretch>
        </p:blipFill>
        <p:spPr>
          <a:xfrm>
            <a:off x="3810000" y="4724400"/>
            <a:ext cx="1527175" cy="1414463"/>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Santa Clara Medical Home Project Goals</a:t>
            </a:r>
          </a:p>
        </p:txBody>
      </p:sp>
      <p:sp>
        <p:nvSpPr>
          <p:cNvPr id="71683" name="Rectangle 3"/>
          <p:cNvSpPr>
            <a:spLocks noGrp="1" noChangeArrowheads="1"/>
          </p:cNvSpPr>
          <p:nvPr>
            <p:ph type="body" idx="1"/>
          </p:nvPr>
        </p:nvSpPr>
        <p:spPr>
          <a:xfrm>
            <a:off x="1143000" y="1905000"/>
            <a:ext cx="6858000" cy="4114800"/>
          </a:xfrm>
        </p:spPr>
        <p:txBody>
          <a:bodyPr/>
          <a:lstStyle/>
          <a:p>
            <a:r>
              <a:rPr lang="en-US" sz="2800" dirty="0"/>
              <a:t>Assist families, providers and agencies in providing care for CSHCN’s</a:t>
            </a:r>
          </a:p>
          <a:p>
            <a:pPr lvl="1"/>
            <a:r>
              <a:rPr lang="en-US" sz="2400" dirty="0"/>
              <a:t>Establish a local Medical Home coalition </a:t>
            </a:r>
          </a:p>
          <a:p>
            <a:pPr lvl="1"/>
            <a:r>
              <a:rPr lang="en-US" sz="2400" dirty="0"/>
              <a:t>Perform needs assessment-Families, Agencies and Physicians</a:t>
            </a:r>
          </a:p>
          <a:p>
            <a:pPr lvl="1"/>
            <a:r>
              <a:rPr lang="en-US" sz="2400" dirty="0"/>
              <a:t>Develop and evaluate tools to improve coordination of services</a:t>
            </a:r>
          </a:p>
          <a:p>
            <a:pPr lvl="1"/>
            <a:r>
              <a:rPr lang="en-US" sz="2400" dirty="0"/>
              <a:t>Provide local Medical Home training programs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4000" dirty="0"/>
              <a:t>Family Survey</a:t>
            </a:r>
          </a:p>
        </p:txBody>
      </p:sp>
      <p:pic>
        <p:nvPicPr>
          <p:cNvPr id="200713" name="Picture 9" descr="j0237808[1]"/>
          <p:cNvPicPr>
            <a:picLocks noGrp="1" noChangeAspect="1" noChangeArrowheads="1"/>
          </p:cNvPicPr>
          <p:nvPr>
            <p:ph sz="half" idx="2"/>
          </p:nvPr>
        </p:nvPicPr>
        <p:blipFill>
          <a:blip r:embed="rId3" cstate="print"/>
          <a:srcRect/>
          <a:stretch>
            <a:fillRect/>
          </a:stretch>
        </p:blipFill>
        <p:spPr>
          <a:xfrm>
            <a:off x="2971800" y="1828800"/>
            <a:ext cx="3581400" cy="44958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1066800" y="5334000"/>
            <a:ext cx="7721600" cy="1143000"/>
          </a:xfrm>
        </p:spPr>
        <p:txBody>
          <a:bodyPr/>
          <a:lstStyle/>
          <a:p>
            <a:r>
              <a:rPr lang="en-US" sz="3600" b="1" dirty="0"/>
              <a:t>MEDICAL HOME PROJECT</a:t>
            </a:r>
            <a:r>
              <a:rPr lang="en-US" sz="3600" dirty="0"/>
              <a:t> </a:t>
            </a:r>
            <a:br>
              <a:rPr lang="en-US" sz="3600" dirty="0"/>
            </a:br>
            <a:r>
              <a:rPr lang="en-US" sz="2400" dirty="0"/>
              <a:t>for Children with Special Health Care Needs</a:t>
            </a:r>
            <a:endParaRPr lang="en-US" sz="3600" dirty="0"/>
          </a:p>
        </p:txBody>
      </p:sp>
      <p:sp>
        <p:nvSpPr>
          <p:cNvPr id="396291" name="Rectangle 3"/>
          <p:cNvSpPr>
            <a:spLocks noChangeArrowheads="1"/>
          </p:cNvSpPr>
          <p:nvPr/>
        </p:nvSpPr>
        <p:spPr bwMode="auto">
          <a:xfrm>
            <a:off x="1600200" y="3962400"/>
            <a:ext cx="6400800" cy="1771650"/>
          </a:xfrm>
          <a:prstGeom prst="rect">
            <a:avLst/>
          </a:prstGeom>
          <a:noFill/>
          <a:ln w="9525">
            <a:noFill/>
            <a:miter lim="800000"/>
            <a:headEnd/>
            <a:tailEnd/>
          </a:ln>
        </p:spPr>
        <p:txBody>
          <a:bodyPr/>
          <a:lstStyle/>
          <a:p>
            <a:pPr algn="ctr">
              <a:spcBef>
                <a:spcPct val="20000"/>
              </a:spcBef>
            </a:pPr>
            <a:endParaRPr lang="en-US" sz="3200" dirty="0"/>
          </a:p>
        </p:txBody>
      </p:sp>
      <p:sp>
        <p:nvSpPr>
          <p:cNvPr id="396293" name="Rectangle 5"/>
          <p:cNvSpPr>
            <a:spLocks noGrp="1" noChangeArrowheads="1"/>
          </p:cNvSpPr>
          <p:nvPr>
            <p:ph type="subTitle" idx="1"/>
          </p:nvPr>
        </p:nvSpPr>
        <p:spPr>
          <a:xfrm>
            <a:off x="1524000" y="1219200"/>
            <a:ext cx="6705600" cy="2895600"/>
          </a:xfrm>
        </p:spPr>
        <p:txBody>
          <a:bodyPr/>
          <a:lstStyle/>
          <a:p>
            <a:pPr>
              <a:lnSpc>
                <a:spcPct val="90000"/>
              </a:lnSpc>
            </a:pPr>
            <a:r>
              <a:rPr lang="en-US" sz="2800" dirty="0"/>
              <a:t>Acknowledgments:  </a:t>
            </a:r>
          </a:p>
          <a:p>
            <a:pPr>
              <a:lnSpc>
                <a:spcPct val="90000"/>
              </a:lnSpc>
            </a:pPr>
            <a:r>
              <a:rPr lang="en-US" sz="2800" dirty="0"/>
              <a:t>Parents Helping </a:t>
            </a:r>
            <a:r>
              <a:rPr lang="en-US" sz="2800" dirty="0" smtClean="0"/>
              <a:t>Parents, Santa Clara County California Children’s Services, San Andreas Regional Center, and Santa Clara County Office of Education, Center For Medical Home Improvement, and Children’s </a:t>
            </a:r>
            <a:r>
              <a:rPr lang="en-US" sz="2800" dirty="0"/>
              <a:t>Hospital </a:t>
            </a:r>
            <a:r>
              <a:rPr lang="en-US" sz="2800" dirty="0" smtClean="0"/>
              <a:t>and Research </a:t>
            </a:r>
            <a:r>
              <a:rPr lang="en-US" sz="2800" dirty="0"/>
              <a:t>Institute </a:t>
            </a:r>
            <a:r>
              <a:rPr lang="en-US" sz="2800" dirty="0" smtClean="0"/>
              <a:t>Oakland</a:t>
            </a: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p.jpg">
            <a:hlinkClick r:id="rId2" action="ppaction://program"/>
          </p:cNvPr>
          <p:cNvPicPr>
            <a:picLocks noGrp="1" noChangeAspect="1"/>
          </p:cNvPicPr>
          <p:nvPr>
            <p:ph/>
          </p:nvPr>
        </p:nvPicPr>
        <p:blipFill>
          <a:blip r:embed="rId3" cstate="print"/>
          <a:stretch>
            <a:fillRect/>
          </a:stretch>
        </p:blipFill>
        <p:spPr>
          <a:xfrm>
            <a:off x="2209800" y="1111606"/>
            <a:ext cx="4876800" cy="452567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5" name="Picture 1"/>
          <p:cNvPicPr>
            <a:picLocks noChangeAspect="1" noChangeArrowheads="1"/>
          </p:cNvPicPr>
          <p:nvPr/>
        </p:nvPicPr>
        <p:blipFill>
          <a:blip r:embed="rId3" cstate="print"/>
          <a:srcRect/>
          <a:stretch>
            <a:fillRect/>
          </a:stretch>
        </p:blipFill>
        <p:spPr bwMode="auto">
          <a:xfrm>
            <a:off x="-1066800" y="0"/>
            <a:ext cx="1070709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40" name="Picture 4" descr="C:\Users\Mary\Downloads\have a medical home.gif"/>
          <p:cNvPicPr>
            <a:picLocks noChangeAspect="1" noChangeArrowheads="1"/>
          </p:cNvPicPr>
          <p:nvPr/>
        </p:nvPicPr>
        <p:blipFill>
          <a:blip r:embed="rId2" cstate="print"/>
          <a:srcRect/>
          <a:stretch>
            <a:fillRect/>
          </a:stretch>
        </p:blipFill>
        <p:spPr bwMode="auto">
          <a:xfrm>
            <a:off x="1371600" y="1066800"/>
            <a:ext cx="6667500" cy="5143500"/>
          </a:xfrm>
          <a:prstGeom prst="rect">
            <a:avLst/>
          </a:prstGeom>
          <a:noFill/>
        </p:spPr>
      </p:pic>
      <p:sp>
        <p:nvSpPr>
          <p:cNvPr id="4" name="Title 3"/>
          <p:cNvSpPr>
            <a:spLocks noGrp="1"/>
          </p:cNvSpPr>
          <p:nvPr>
            <p:ph type="title"/>
          </p:nvPr>
        </p:nvSpPr>
        <p:spPr>
          <a:xfrm>
            <a:off x="1066800" y="304800"/>
            <a:ext cx="7620000" cy="1143000"/>
          </a:xfrm>
        </p:spPr>
        <p:txBody>
          <a:bodyPr anchor="t"/>
          <a:lstStyle/>
          <a:p>
            <a:r>
              <a:rPr lang="en-US" sz="3200" dirty="0" smtClean="0"/>
              <a:t>CSHCN with a Medical Home</a:t>
            </a:r>
            <a:r>
              <a:rPr lang="en-US" sz="2800" dirty="0" smtClean="0"/>
              <a:t/>
            </a:r>
            <a:br>
              <a:rPr lang="en-US" sz="2800" dirty="0" smtClean="0"/>
            </a:br>
            <a:r>
              <a:rPr lang="en-US" sz="2000" dirty="0" smtClean="0"/>
              <a:t>43.0% of CSHCN met outcome</a:t>
            </a:r>
            <a:br>
              <a:rPr lang="en-US" sz="2000" dirty="0" smtClean="0"/>
            </a:br>
            <a:r>
              <a:rPr lang="en-US" sz="2000" dirty="0" smtClean="0"/>
              <a:t>Range 34.2% to 50.7%</a:t>
            </a:r>
            <a:endParaRPr lang="en-U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04800"/>
            <a:ext cx="7620000" cy="1143000"/>
          </a:xfrm>
        </p:spPr>
        <p:txBody>
          <a:bodyPr anchor="t"/>
          <a:lstStyle/>
          <a:p>
            <a:r>
              <a:rPr lang="en-US" sz="2400" dirty="0" smtClean="0"/>
              <a:t>CSHCN whose families are partners in decision making at all levels, and who are satisfied with services they receive</a:t>
            </a:r>
            <a:r>
              <a:rPr lang="en-US" sz="3200" dirty="0" smtClean="0"/>
              <a:t/>
            </a:r>
            <a:br>
              <a:rPr lang="en-US" sz="3200" dirty="0" smtClean="0"/>
            </a:br>
            <a:r>
              <a:rPr lang="en-US" sz="2000" dirty="0" smtClean="0"/>
              <a:t>70.3% of CSHCN met outcome     Range  61.8% to 77.6%</a:t>
            </a:r>
            <a:r>
              <a:rPr lang="en-US" sz="3200" dirty="0" smtClean="0"/>
              <a:t/>
            </a:r>
            <a:br>
              <a:rPr lang="en-US" sz="3200" dirty="0" smtClean="0"/>
            </a:br>
            <a:r>
              <a:rPr lang="en-US" sz="3200" dirty="0" smtClean="0"/>
              <a:t> </a:t>
            </a:r>
            <a:r>
              <a:rPr lang="en-US" sz="2800" dirty="0" smtClean="0"/>
              <a:t/>
            </a:r>
            <a:br>
              <a:rPr lang="en-US" sz="2800" dirty="0" smtClean="0"/>
            </a:br>
            <a:endParaRPr lang="en-US" sz="3200" dirty="0"/>
          </a:p>
        </p:txBody>
      </p:sp>
      <p:pic>
        <p:nvPicPr>
          <p:cNvPr id="604162" name="Picture 2" descr="C:\Users\Mary\Downloads\familes are partners in decsion making.gif"/>
          <p:cNvPicPr>
            <a:picLocks noChangeAspect="1" noChangeArrowheads="1"/>
          </p:cNvPicPr>
          <p:nvPr/>
        </p:nvPicPr>
        <p:blipFill>
          <a:blip r:embed="rId2" cstate="print"/>
          <a:srcRect/>
          <a:stretch>
            <a:fillRect/>
          </a:stretch>
        </p:blipFill>
        <p:spPr bwMode="auto">
          <a:xfrm>
            <a:off x="1143000" y="1743892"/>
            <a:ext cx="6629400" cy="511410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219200"/>
            <a:ext cx="7620000" cy="762000"/>
          </a:xfrm>
        </p:spPr>
        <p:txBody>
          <a:bodyPr/>
          <a:lstStyle/>
          <a:p>
            <a:r>
              <a:rPr lang="en-US" sz="2800" dirty="0" smtClean="0"/>
              <a:t>CSHCN whose families have adequate public and/or private insurance to pay for the services they need</a:t>
            </a:r>
            <a:br>
              <a:rPr lang="en-US" sz="2800" dirty="0" smtClean="0"/>
            </a:br>
            <a:r>
              <a:rPr lang="en-US" sz="2000" dirty="0" smtClean="0"/>
              <a:t>60.6% of CSHCN met outcome      Range  49.9% to 72.6%</a:t>
            </a:r>
            <a:r>
              <a:rPr lang="en-US" dirty="0" smtClean="0"/>
              <a:t/>
            </a:r>
            <a:br>
              <a:rPr lang="en-US" dirty="0" smtClean="0"/>
            </a:br>
            <a:endParaRPr lang="en-US" dirty="0"/>
          </a:p>
        </p:txBody>
      </p:sp>
      <p:pic>
        <p:nvPicPr>
          <p:cNvPr id="605186" name="Picture 2" descr="C:\Users\Mary\Downloads\have adequate insurance.gif"/>
          <p:cNvPicPr>
            <a:picLocks noChangeAspect="1" noChangeArrowheads="1"/>
          </p:cNvPicPr>
          <p:nvPr/>
        </p:nvPicPr>
        <p:blipFill>
          <a:blip r:embed="rId2" cstate="print"/>
          <a:srcRect/>
          <a:stretch>
            <a:fillRect/>
          </a:stretch>
        </p:blipFill>
        <p:spPr bwMode="auto">
          <a:xfrm>
            <a:off x="1676400" y="2057399"/>
            <a:ext cx="5904088" cy="4554583"/>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nchor="t"/>
          <a:lstStyle/>
          <a:p>
            <a:r>
              <a:rPr lang="en-US" sz="3200" dirty="0" smtClean="0"/>
              <a:t>Community-based services are organized for ease of use</a:t>
            </a:r>
            <a:r>
              <a:rPr lang="en-US" dirty="0" smtClean="0"/>
              <a:t/>
            </a:r>
            <a:br>
              <a:rPr lang="en-US" dirty="0" smtClean="0"/>
            </a:br>
            <a:r>
              <a:rPr lang="en-US" sz="2000" dirty="0" smtClean="0"/>
              <a:t>65.1% of CSHCN met outcome Range  54.3% to  73.5%</a:t>
            </a:r>
            <a:r>
              <a:rPr lang="en-US" sz="4000" dirty="0" smtClean="0"/>
              <a:t/>
            </a:r>
            <a:br>
              <a:rPr lang="en-US" sz="4000" dirty="0" smtClean="0"/>
            </a:br>
            <a:endParaRPr lang="en-US" dirty="0"/>
          </a:p>
        </p:txBody>
      </p:sp>
      <p:pic>
        <p:nvPicPr>
          <p:cNvPr id="606210" name="Picture 2" descr="C:\Users\Mary\Downloads\community based services are organized.gif"/>
          <p:cNvPicPr>
            <a:picLocks noChangeAspect="1" noChangeArrowheads="1"/>
          </p:cNvPicPr>
          <p:nvPr/>
        </p:nvPicPr>
        <p:blipFill>
          <a:blip r:embed="rId2" cstate="print"/>
          <a:srcRect/>
          <a:stretch>
            <a:fillRect/>
          </a:stretch>
        </p:blipFill>
        <p:spPr bwMode="auto">
          <a:xfrm>
            <a:off x="1676400" y="1676400"/>
            <a:ext cx="5848350" cy="451158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1143000"/>
          </a:xfrm>
        </p:spPr>
        <p:txBody>
          <a:bodyPr/>
          <a:lstStyle/>
          <a:p>
            <a:r>
              <a:rPr lang="en-US" sz="2800" dirty="0" smtClean="0"/>
              <a:t>CSHCN Youth receive services needed for transition to adulthood </a:t>
            </a:r>
            <a:r>
              <a:rPr lang="en-US" sz="2000" dirty="0" smtClean="0"/>
              <a:t>(ages 12-17 only)</a:t>
            </a:r>
            <a:br>
              <a:rPr lang="en-US" sz="2000" dirty="0" smtClean="0"/>
            </a:br>
            <a:r>
              <a:rPr lang="en-US" sz="2000" b="1" dirty="0" smtClean="0"/>
              <a:t/>
            </a:r>
            <a:br>
              <a:rPr lang="en-US" sz="2000" b="1" dirty="0" smtClean="0"/>
            </a:br>
            <a:r>
              <a:rPr lang="en-US" sz="2000" dirty="0" smtClean="0"/>
              <a:t>40.0% met outcome       Range</a:t>
            </a:r>
            <a:r>
              <a:rPr lang="en-US" sz="2000" b="1" dirty="0" smtClean="0"/>
              <a:t> </a:t>
            </a:r>
            <a:r>
              <a:rPr lang="en-US" sz="2000" dirty="0" smtClean="0"/>
              <a:t> 31.7% to 52.7%</a:t>
            </a:r>
            <a:endParaRPr lang="en-US" sz="2000" dirty="0"/>
          </a:p>
        </p:txBody>
      </p:sp>
      <p:pic>
        <p:nvPicPr>
          <p:cNvPr id="607234" name="Picture 2" descr="C:\Users\Mary\Downloads\youth receive transition services.gif"/>
          <p:cNvPicPr>
            <a:picLocks noChangeAspect="1" noChangeArrowheads="1"/>
          </p:cNvPicPr>
          <p:nvPr/>
        </p:nvPicPr>
        <p:blipFill>
          <a:blip r:embed="rId2" cstate="print"/>
          <a:srcRect/>
          <a:stretch>
            <a:fillRect/>
          </a:stretch>
        </p:blipFill>
        <p:spPr bwMode="auto">
          <a:xfrm>
            <a:off x="1371600" y="1714500"/>
            <a:ext cx="6667500" cy="51435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Met All 6 Core Outcomes (ages 12-17 only)</a:t>
            </a:r>
            <a:r>
              <a:rPr lang="en-US" sz="1000" b="1" dirty="0" smtClean="0"/>
              <a:t/>
            </a:r>
            <a:br>
              <a:rPr lang="en-US" sz="1000" b="1" dirty="0" smtClean="0"/>
            </a:br>
            <a:r>
              <a:rPr lang="en-US" sz="1000" b="1" dirty="0" smtClean="0"/>
              <a:t/>
            </a:r>
            <a:br>
              <a:rPr lang="en-US" sz="1000" b="1" dirty="0" smtClean="0"/>
            </a:br>
            <a:r>
              <a:rPr lang="en-US" sz="1800" dirty="0" smtClean="0"/>
              <a:t>13.6% of CSHCN met outcome   Range 7.5% to 22.2%</a:t>
            </a:r>
            <a:r>
              <a:rPr lang="en-US" sz="1000" dirty="0" smtClean="0"/>
              <a:t/>
            </a:r>
            <a:br>
              <a:rPr lang="en-US" sz="1000" dirty="0" smtClean="0"/>
            </a:br>
            <a:endParaRPr lang="en-US" sz="1000" dirty="0"/>
          </a:p>
        </p:txBody>
      </p:sp>
      <p:pic>
        <p:nvPicPr>
          <p:cNvPr id="608258" name="Picture 2" descr="C:\Users\Mary\Downloads\met all 6 outcome measures.gif"/>
          <p:cNvPicPr>
            <a:picLocks noChangeAspect="1" noChangeArrowheads="1"/>
          </p:cNvPicPr>
          <p:nvPr/>
        </p:nvPicPr>
        <p:blipFill>
          <a:blip r:embed="rId2" cstate="print"/>
          <a:srcRect/>
          <a:stretch>
            <a:fillRect/>
          </a:stretch>
        </p:blipFill>
        <p:spPr bwMode="auto">
          <a:xfrm>
            <a:off x="1371600" y="1219200"/>
            <a:ext cx="6667500" cy="51435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228600"/>
            <a:ext cx="7620000" cy="1143000"/>
          </a:xfrm>
        </p:spPr>
        <p:txBody>
          <a:bodyPr/>
          <a:lstStyle/>
          <a:p>
            <a:r>
              <a:rPr lang="en-US" sz="3600" dirty="0" smtClean="0"/>
              <a:t>CSHCN National Survey 2009/10</a:t>
            </a:r>
            <a:endParaRPr lang="en-US" sz="3600" dirty="0"/>
          </a:p>
        </p:txBody>
      </p:sp>
      <p:graphicFrame>
        <p:nvGraphicFramePr>
          <p:cNvPr id="3" name="Table 2"/>
          <p:cNvGraphicFramePr>
            <a:graphicFrameLocks noGrp="1"/>
          </p:cNvGraphicFramePr>
          <p:nvPr/>
        </p:nvGraphicFramePr>
        <p:xfrm>
          <a:off x="1752600" y="1752600"/>
          <a:ext cx="6096000" cy="366268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n-US" dirty="0" smtClean="0"/>
                        <a:t>Topic</a:t>
                      </a:r>
                      <a:endParaRPr lang="en-US" dirty="0"/>
                    </a:p>
                  </a:txBody>
                  <a:tcPr/>
                </a:tc>
                <a:tc>
                  <a:txBody>
                    <a:bodyPr/>
                    <a:lstStyle/>
                    <a:p>
                      <a:r>
                        <a:rPr lang="en-US" dirty="0" smtClean="0"/>
                        <a:t>Nationwide %</a:t>
                      </a:r>
                      <a:endParaRPr lang="en-US" dirty="0"/>
                    </a:p>
                  </a:txBody>
                  <a:tcPr/>
                </a:tc>
                <a:tc>
                  <a:txBody>
                    <a:bodyPr/>
                    <a:lstStyle/>
                    <a:p>
                      <a:r>
                        <a:rPr lang="en-US" dirty="0" smtClean="0"/>
                        <a:t>Range %</a:t>
                      </a:r>
                      <a:endParaRPr lang="en-US" dirty="0"/>
                    </a:p>
                  </a:txBody>
                  <a:tcPr/>
                </a:tc>
              </a:tr>
              <a:tr h="370840">
                <a:tc>
                  <a:txBody>
                    <a:bodyPr/>
                    <a:lstStyle/>
                    <a:p>
                      <a:r>
                        <a:rPr lang="en-US" dirty="0" smtClean="0"/>
                        <a:t>CSHCN whose conditions affect their activities</a:t>
                      </a:r>
                      <a:endParaRPr lang="en-US" b="0" dirty="0"/>
                    </a:p>
                  </a:txBody>
                  <a:tcPr/>
                </a:tc>
                <a:tc>
                  <a:txBody>
                    <a:bodyPr/>
                    <a:lstStyle/>
                    <a:p>
                      <a:r>
                        <a:rPr lang="en-US" dirty="0" smtClean="0"/>
                        <a:t>27.1</a:t>
                      </a:r>
                      <a:endParaRPr lang="en-US" dirty="0"/>
                    </a:p>
                  </a:txBody>
                  <a:tcPr/>
                </a:tc>
                <a:tc>
                  <a:txBody>
                    <a:bodyPr/>
                    <a:lstStyle/>
                    <a:p>
                      <a:r>
                        <a:rPr lang="en-US" dirty="0" smtClean="0"/>
                        <a:t>19.1-32.5</a:t>
                      </a:r>
                      <a:endParaRPr lang="en-US" dirty="0"/>
                    </a:p>
                  </a:txBody>
                  <a:tcPr/>
                </a:tc>
              </a:tr>
              <a:tr h="370840">
                <a:tc>
                  <a:txBody>
                    <a:bodyPr/>
                    <a:lstStyle/>
                    <a:p>
                      <a:r>
                        <a:rPr lang="en-US" sz="1800" dirty="0" smtClean="0"/>
                        <a:t>CSHCN with 11 or more days of school absences due to illness</a:t>
                      </a:r>
                      <a:endParaRPr lang="en-US" dirty="0"/>
                    </a:p>
                  </a:txBody>
                  <a:tcPr/>
                </a:tc>
                <a:tc>
                  <a:txBody>
                    <a:bodyPr/>
                    <a:lstStyle/>
                    <a:p>
                      <a:r>
                        <a:rPr lang="en-US" dirty="0" smtClean="0"/>
                        <a:t>15.5</a:t>
                      </a:r>
                      <a:endParaRPr lang="en-US" dirty="0"/>
                    </a:p>
                  </a:txBody>
                  <a:tcPr/>
                </a:tc>
                <a:tc>
                  <a:txBody>
                    <a:bodyPr/>
                    <a:lstStyle/>
                    <a:p>
                      <a:r>
                        <a:rPr lang="en-US" dirty="0" smtClean="0"/>
                        <a:t>10.8-23.5</a:t>
                      </a:r>
                      <a:endParaRPr lang="en-US" dirty="0"/>
                    </a:p>
                  </a:txBody>
                  <a:tcPr/>
                </a:tc>
              </a:tr>
              <a:tr h="370840">
                <a:tc>
                  <a:txBody>
                    <a:bodyPr/>
                    <a:lstStyle/>
                    <a:p>
                      <a:r>
                        <a:rPr lang="en-US" sz="1800" dirty="0" smtClean="0"/>
                        <a:t>CSHCN with any unmet need for family support services</a:t>
                      </a:r>
                      <a:endParaRPr lang="en-US" dirty="0"/>
                    </a:p>
                  </a:txBody>
                  <a:tcPr/>
                </a:tc>
                <a:tc>
                  <a:txBody>
                    <a:bodyPr/>
                    <a:lstStyle/>
                    <a:p>
                      <a:r>
                        <a:rPr lang="en-US" sz="1800" b="0" i="0" kern="1200" dirty="0" smtClean="0">
                          <a:solidFill>
                            <a:schemeClr val="dk1"/>
                          </a:solidFill>
                          <a:latin typeface="+mn-lt"/>
                          <a:ea typeface="+mn-ea"/>
                          <a:cs typeface="+mn-cs"/>
                        </a:rPr>
                        <a:t>7.2 </a:t>
                      </a:r>
                      <a:endParaRPr lang="en-US" dirty="0"/>
                    </a:p>
                  </a:txBody>
                  <a:tcPr/>
                </a:tc>
                <a:tc>
                  <a:txBody>
                    <a:bodyPr/>
                    <a:lstStyle/>
                    <a:p>
                      <a:r>
                        <a:rPr lang="en-US" sz="1800" b="0" i="0" kern="1200" dirty="0" smtClean="0">
                          <a:solidFill>
                            <a:schemeClr val="dk1"/>
                          </a:solidFill>
                          <a:latin typeface="+mn-lt"/>
                          <a:ea typeface="+mn-ea"/>
                          <a:cs typeface="+mn-cs"/>
                        </a:rPr>
                        <a:t>4.0 to 10.3</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905000"/>
            <a:ext cx="7391400" cy="584775"/>
          </a:xfrm>
          <a:prstGeom prst="rect">
            <a:avLst/>
          </a:prstGeom>
        </p:spPr>
        <p:txBody>
          <a:bodyPr wrap="square">
            <a:spAutoFit/>
          </a:bodyPr>
          <a:lstStyle/>
          <a:p>
            <a:r>
              <a:rPr lang="en-US" sz="1600" dirty="0" smtClean="0"/>
              <a:t/>
            </a:r>
            <a:br>
              <a:rPr lang="en-US" sz="1600" dirty="0" smtClean="0"/>
            </a:br>
            <a:endParaRPr lang="en-US" sz="1600" dirty="0">
              <a:latin typeface="+mj-lt"/>
            </a:endParaRPr>
          </a:p>
        </p:txBody>
      </p:sp>
      <p:sp>
        <p:nvSpPr>
          <p:cNvPr id="4" name="TextBox 3"/>
          <p:cNvSpPr txBox="1"/>
          <p:nvPr/>
        </p:nvSpPr>
        <p:spPr>
          <a:xfrm>
            <a:off x="1752600" y="914400"/>
            <a:ext cx="184731" cy="461665"/>
          </a:xfrm>
          <a:prstGeom prst="rect">
            <a:avLst/>
          </a:prstGeom>
          <a:noFill/>
        </p:spPr>
        <p:txBody>
          <a:bodyPr wrap="none" rtlCol="0">
            <a:spAutoFit/>
          </a:bodyPr>
          <a:lstStyle/>
          <a:p>
            <a:endParaRPr lang="en-US" dirty="0"/>
          </a:p>
        </p:txBody>
      </p:sp>
      <p:sp>
        <p:nvSpPr>
          <p:cNvPr id="5" name="Rectangle 4"/>
          <p:cNvSpPr/>
          <p:nvPr/>
        </p:nvSpPr>
        <p:spPr>
          <a:xfrm>
            <a:off x="2286000" y="2644170"/>
            <a:ext cx="4572000" cy="830997"/>
          </a:xfrm>
          <a:prstGeom prst="rect">
            <a:avLst/>
          </a:prstGeom>
        </p:spPr>
        <p:txBody>
          <a:bodyPr>
            <a:spAutoFit/>
          </a:bodyPr>
          <a:lstStyle/>
          <a:p>
            <a:r>
              <a:rPr lang="en-US" b="1" dirty="0" smtClean="0"/>
              <a:t/>
            </a:r>
            <a:br>
              <a:rPr lang="en-US" b="1" dirty="0" smtClean="0"/>
            </a:br>
            <a:endParaRPr lang="en-US" b="1" dirty="0" smtClean="0"/>
          </a:p>
        </p:txBody>
      </p:sp>
      <p:graphicFrame>
        <p:nvGraphicFramePr>
          <p:cNvPr id="6" name="Table 5"/>
          <p:cNvGraphicFramePr>
            <a:graphicFrameLocks noGrp="1"/>
          </p:cNvGraphicFramePr>
          <p:nvPr/>
        </p:nvGraphicFramePr>
        <p:xfrm>
          <a:off x="1524000" y="1397000"/>
          <a:ext cx="6096000" cy="403352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n-US" dirty="0" smtClean="0"/>
                        <a:t>Topic</a:t>
                      </a:r>
                      <a:endParaRPr lang="en-US" dirty="0"/>
                    </a:p>
                  </a:txBody>
                  <a:tcPr/>
                </a:tc>
                <a:tc>
                  <a:txBody>
                    <a:bodyPr/>
                    <a:lstStyle/>
                    <a:p>
                      <a:r>
                        <a:rPr lang="en-US" dirty="0" smtClean="0"/>
                        <a:t>Nationwide %</a:t>
                      </a:r>
                      <a:endParaRPr lang="en-US" dirty="0"/>
                    </a:p>
                  </a:txBody>
                  <a:tcPr/>
                </a:tc>
                <a:tc>
                  <a:txBody>
                    <a:bodyPr/>
                    <a:lstStyle/>
                    <a:p>
                      <a:r>
                        <a:rPr lang="en-US" dirty="0" smtClean="0"/>
                        <a:t>Range %</a:t>
                      </a:r>
                      <a:endParaRPr lang="en-US" dirty="0"/>
                    </a:p>
                  </a:txBody>
                  <a:tcPr/>
                </a:tc>
              </a:tr>
              <a:tr h="370840">
                <a:tc>
                  <a:txBody>
                    <a:bodyPr/>
                    <a:lstStyle/>
                    <a:p>
                      <a:r>
                        <a:rPr lang="en-US" sz="1800" dirty="0" smtClean="0"/>
                        <a:t>CSHCN without insurance at time of survey</a:t>
                      </a:r>
                      <a:endParaRPr lang="en-US" b="0" dirty="0"/>
                    </a:p>
                  </a:txBody>
                  <a:tcPr/>
                </a:tc>
                <a:tc>
                  <a:txBody>
                    <a:bodyPr/>
                    <a:lstStyle/>
                    <a:p>
                      <a:r>
                        <a:rPr lang="en-US" dirty="0" smtClean="0"/>
                        <a:t>27.1</a:t>
                      </a:r>
                      <a:endParaRPr lang="en-US" dirty="0"/>
                    </a:p>
                  </a:txBody>
                  <a:tcPr/>
                </a:tc>
                <a:tc>
                  <a:txBody>
                    <a:bodyPr/>
                    <a:lstStyle/>
                    <a:p>
                      <a:r>
                        <a:rPr lang="en-US" dirty="0" smtClean="0"/>
                        <a:t>19.1-32.5</a:t>
                      </a:r>
                      <a:endParaRPr lang="en-US" dirty="0"/>
                    </a:p>
                  </a:txBody>
                  <a:tcPr/>
                </a:tc>
              </a:tr>
              <a:tr h="370840">
                <a:tc>
                  <a:txBody>
                    <a:bodyPr/>
                    <a:lstStyle/>
                    <a:p>
                      <a:r>
                        <a:rPr lang="en-US" sz="1800" dirty="0" smtClean="0"/>
                        <a:t>Currently insured CSHCN whose insurance is inadequate</a:t>
                      </a:r>
                      <a:endParaRPr lang="en-US" dirty="0"/>
                    </a:p>
                  </a:txBody>
                  <a:tcPr/>
                </a:tc>
                <a:tc>
                  <a:txBody>
                    <a:bodyPr/>
                    <a:lstStyle/>
                    <a:p>
                      <a:r>
                        <a:rPr lang="en-US" dirty="0" smtClean="0"/>
                        <a:t>34.3</a:t>
                      </a:r>
                      <a:endParaRPr lang="en-US" dirty="0"/>
                    </a:p>
                  </a:txBody>
                  <a:tcPr/>
                </a:tc>
                <a:tc>
                  <a:txBody>
                    <a:bodyPr/>
                    <a:lstStyle/>
                    <a:p>
                      <a:r>
                        <a:rPr lang="en-US" dirty="0" smtClean="0"/>
                        <a:t>25.5-44.8</a:t>
                      </a:r>
                      <a:endParaRPr lang="en-US" dirty="0"/>
                    </a:p>
                  </a:txBody>
                  <a:tcPr/>
                </a:tc>
              </a:tr>
              <a:tr h="370840">
                <a:tc>
                  <a:txBody>
                    <a:bodyPr/>
                    <a:lstStyle/>
                    <a:p>
                      <a:r>
                        <a:rPr lang="en-US" sz="1800" dirty="0" smtClean="0"/>
                        <a:t>CSHCN without insurance at some point during past year</a:t>
                      </a:r>
                      <a:endParaRPr lang="en-US" dirty="0"/>
                    </a:p>
                  </a:txBody>
                  <a:tcPr/>
                </a:tc>
                <a:tc>
                  <a:txBody>
                    <a:bodyPr/>
                    <a:lstStyle/>
                    <a:p>
                      <a:r>
                        <a:rPr lang="en-US" dirty="0" smtClean="0"/>
                        <a:t>9.3</a:t>
                      </a:r>
                      <a:endParaRPr lang="en-US" dirty="0"/>
                    </a:p>
                  </a:txBody>
                  <a:tcPr/>
                </a:tc>
                <a:tc>
                  <a:txBody>
                    <a:bodyPr/>
                    <a:lstStyle/>
                    <a:p>
                      <a:r>
                        <a:rPr lang="en-US" dirty="0" smtClean="0"/>
                        <a:t>3.2-16.4</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itle 7"/>
          <p:cNvSpPr>
            <a:spLocks noGrp="1"/>
          </p:cNvSpPr>
          <p:nvPr>
            <p:ph type="title"/>
          </p:nvPr>
        </p:nvSpPr>
        <p:spPr/>
        <p:txBody>
          <a:bodyPr/>
          <a:lstStyle/>
          <a:p>
            <a:r>
              <a:rPr lang="en-US" sz="3600" dirty="0" smtClean="0"/>
              <a:t>CSHCN National Survey 2009/10</a:t>
            </a:r>
            <a:endParaRPr lang="en-US"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dirty="0"/>
              <a:t>What is a Medical Home?</a:t>
            </a:r>
          </a:p>
        </p:txBody>
      </p:sp>
      <p:sp>
        <p:nvSpPr>
          <p:cNvPr id="29699" name="Rectangle 1027"/>
          <p:cNvSpPr>
            <a:spLocks noGrp="1" noChangeArrowheads="1"/>
          </p:cNvSpPr>
          <p:nvPr>
            <p:ph type="body" idx="1"/>
          </p:nvPr>
        </p:nvSpPr>
        <p:spPr/>
        <p:txBody>
          <a:bodyPr/>
          <a:lstStyle/>
          <a:p>
            <a:r>
              <a:rPr lang="en-US" sz="2800" dirty="0"/>
              <a:t>It is NOT a Place …..</a:t>
            </a:r>
          </a:p>
          <a:p>
            <a:r>
              <a:rPr lang="en-US" sz="2800" dirty="0"/>
              <a:t>It is an approach to providing care that emphasizes “home” as a:</a:t>
            </a:r>
          </a:p>
          <a:p>
            <a:pPr lvl="1"/>
            <a:r>
              <a:rPr lang="en-US" sz="2400" dirty="0"/>
              <a:t>Headquarters for care</a:t>
            </a:r>
          </a:p>
          <a:p>
            <a:pPr lvl="1"/>
            <a:r>
              <a:rPr lang="en-US" sz="2400" dirty="0" smtClean="0"/>
              <a:t>Accessible, Family Centered, Continuous, Comprehensive, Coordinated, Compassionate, Culturally Competent</a:t>
            </a:r>
          </a:p>
          <a:p>
            <a:pPr lvl="1"/>
            <a:r>
              <a:rPr lang="en-US" sz="2400" dirty="0" smtClean="0"/>
              <a:t>Place to be recognized, welcomed, supported, and connected to the community</a:t>
            </a:r>
          </a:p>
          <a:p>
            <a:pPr lvl="1"/>
            <a:endParaRPr lang="en-US" dirty="0"/>
          </a:p>
          <a:p>
            <a:pPr lvl="1">
              <a:buFont typeface="Monotype Sorts" pitchFamily="2" charset="2"/>
              <a:buNone/>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20000" cy="1143000"/>
          </a:xfrm>
        </p:spPr>
        <p:txBody>
          <a:bodyPr/>
          <a:lstStyle/>
          <a:p>
            <a:r>
              <a:rPr lang="en-US" sz="3600" dirty="0" smtClean="0"/>
              <a:t>CSHCN National Survey 2009/10</a:t>
            </a:r>
            <a:endParaRPr lang="en-US" sz="3600" dirty="0"/>
          </a:p>
        </p:txBody>
      </p:sp>
      <p:graphicFrame>
        <p:nvGraphicFramePr>
          <p:cNvPr id="3" name="Table 2"/>
          <p:cNvGraphicFramePr>
            <a:graphicFrameLocks noGrp="1"/>
          </p:cNvGraphicFramePr>
          <p:nvPr/>
        </p:nvGraphicFramePr>
        <p:xfrm>
          <a:off x="1524000" y="1397000"/>
          <a:ext cx="6096000" cy="512572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n-US" dirty="0" smtClean="0"/>
                        <a:t>Topic</a:t>
                      </a:r>
                      <a:endParaRPr lang="en-US" dirty="0"/>
                    </a:p>
                  </a:txBody>
                  <a:tcPr/>
                </a:tc>
                <a:tc>
                  <a:txBody>
                    <a:bodyPr/>
                    <a:lstStyle/>
                    <a:p>
                      <a:r>
                        <a:rPr lang="en-US" dirty="0" smtClean="0"/>
                        <a:t>Nationwide %</a:t>
                      </a:r>
                      <a:endParaRPr lang="en-US" dirty="0"/>
                    </a:p>
                  </a:txBody>
                  <a:tcPr/>
                </a:tc>
                <a:tc>
                  <a:txBody>
                    <a:bodyPr/>
                    <a:lstStyle/>
                    <a:p>
                      <a:r>
                        <a:rPr lang="en-US" dirty="0" smtClean="0"/>
                        <a:t>Range %</a:t>
                      </a:r>
                      <a:endParaRPr lang="en-US" dirty="0"/>
                    </a:p>
                  </a:txBody>
                  <a:tcPr/>
                </a:tc>
              </a:tr>
              <a:tr h="370840">
                <a:tc>
                  <a:txBody>
                    <a:bodyPr/>
                    <a:lstStyle/>
                    <a:p>
                      <a:r>
                        <a:rPr lang="en-US" sz="1800" dirty="0" smtClean="0"/>
                        <a:t>CSHCN with any unmet need for specific health care services</a:t>
                      </a:r>
                      <a:br>
                        <a:rPr lang="en-US" sz="1800" dirty="0" smtClean="0"/>
                      </a:br>
                      <a:endParaRPr lang="en-US" b="0" dirty="0"/>
                    </a:p>
                  </a:txBody>
                  <a:tcPr/>
                </a:tc>
                <a:tc>
                  <a:txBody>
                    <a:bodyPr/>
                    <a:lstStyle/>
                    <a:p>
                      <a:r>
                        <a:rPr lang="en-US" dirty="0" smtClean="0"/>
                        <a:t>8.8</a:t>
                      </a:r>
                      <a:endParaRPr lang="en-US" dirty="0"/>
                    </a:p>
                  </a:txBody>
                  <a:tcPr/>
                </a:tc>
                <a:tc>
                  <a:txBody>
                    <a:bodyPr/>
                    <a:lstStyle/>
                    <a:p>
                      <a:r>
                        <a:rPr lang="en-US" dirty="0" smtClean="0"/>
                        <a:t>4.3-14.9</a:t>
                      </a:r>
                      <a:endParaRPr lang="en-US" dirty="0"/>
                    </a:p>
                  </a:txBody>
                  <a:tcPr/>
                </a:tc>
              </a:tr>
              <a:tr h="370840">
                <a:tc>
                  <a:txBody>
                    <a:bodyPr/>
                    <a:lstStyle/>
                    <a:p>
                      <a:r>
                        <a:rPr lang="en-US" sz="1800" dirty="0" smtClean="0"/>
                        <a:t>CSHCN needing a referral who have difficulty getting it</a:t>
                      </a:r>
                      <a:br>
                        <a:rPr lang="en-US" sz="1800" dirty="0" smtClean="0"/>
                      </a:br>
                      <a:endParaRPr lang="en-US" dirty="0"/>
                    </a:p>
                  </a:txBody>
                  <a:tcPr/>
                </a:tc>
                <a:tc>
                  <a:txBody>
                    <a:bodyPr/>
                    <a:lstStyle/>
                    <a:p>
                      <a:r>
                        <a:rPr lang="en-US" sz="1800" b="0" i="0" kern="1200" dirty="0" smtClean="0">
                          <a:solidFill>
                            <a:schemeClr val="dk1"/>
                          </a:solidFill>
                          <a:latin typeface="+mn-lt"/>
                          <a:ea typeface="+mn-ea"/>
                          <a:cs typeface="+mn-cs"/>
                        </a:rPr>
                        <a:t>23.4  </a:t>
                      </a:r>
                      <a:endParaRPr lang="en-US" dirty="0"/>
                    </a:p>
                  </a:txBody>
                  <a:tcPr/>
                </a:tc>
                <a:tc>
                  <a:txBody>
                    <a:bodyPr/>
                    <a:lstStyle/>
                    <a:p>
                      <a:r>
                        <a:rPr lang="en-US" sz="1800" b="0" i="0" kern="1200" dirty="0" smtClean="0">
                          <a:solidFill>
                            <a:schemeClr val="dk1"/>
                          </a:solidFill>
                          <a:latin typeface="+mn-lt"/>
                          <a:ea typeface="+mn-ea"/>
                          <a:cs typeface="+mn-cs"/>
                        </a:rPr>
                        <a:t>12.6 to 35.8</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CSHCN without a usual source of care when sick</a:t>
                      </a:r>
                      <a:endParaRPr lang="en-US" dirty="0" smtClean="0"/>
                    </a:p>
                    <a:p>
                      <a:endParaRPr lang="en-US" dirty="0"/>
                    </a:p>
                  </a:txBody>
                  <a:tcPr/>
                </a:tc>
                <a:tc>
                  <a:txBody>
                    <a:bodyPr/>
                    <a:lstStyle/>
                    <a:p>
                      <a:r>
                        <a:rPr lang="en-US" sz="1800" b="0" i="0" kern="1200" dirty="0" smtClean="0">
                          <a:solidFill>
                            <a:schemeClr val="dk1"/>
                          </a:solidFill>
                          <a:latin typeface="+mn-lt"/>
                          <a:ea typeface="+mn-ea"/>
                          <a:cs typeface="+mn-cs"/>
                        </a:rPr>
                        <a:t> 9.5</a:t>
                      </a:r>
                      <a:endParaRPr lang="en-US" dirty="0"/>
                    </a:p>
                  </a:txBody>
                  <a:tcPr/>
                </a:tc>
                <a:tc>
                  <a:txBody>
                    <a:bodyPr/>
                    <a:lstStyle/>
                    <a:p>
                      <a:r>
                        <a:rPr lang="en-US" sz="1800" b="0" i="0" kern="1200" dirty="0" smtClean="0">
                          <a:solidFill>
                            <a:schemeClr val="dk1"/>
                          </a:solidFill>
                          <a:latin typeface="+mn-lt"/>
                          <a:ea typeface="+mn-ea"/>
                          <a:cs typeface="+mn-cs"/>
                        </a:rPr>
                        <a:t>6.0 to 14.7</a:t>
                      </a:r>
                      <a:endParaRPr lang="en-US" dirty="0"/>
                    </a:p>
                  </a:txBody>
                  <a:tcPr/>
                </a:tc>
              </a:tr>
              <a:tr h="370840">
                <a:tc>
                  <a:txBody>
                    <a:bodyPr/>
                    <a:lstStyle/>
                    <a:p>
                      <a:r>
                        <a:rPr lang="en-US" sz="1800" dirty="0" smtClean="0"/>
                        <a:t/>
                      </a:r>
                      <a:br>
                        <a:rPr lang="en-US" sz="1800" dirty="0" smtClean="0"/>
                      </a:b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5400" y="1219200"/>
          <a:ext cx="6629400" cy="5120640"/>
        </p:xfrm>
        <a:graphic>
          <a:graphicData uri="http://schemas.openxmlformats.org/drawingml/2006/table">
            <a:tbl>
              <a:tblPr firstRow="1" bandRow="1">
                <a:tableStyleId>{93296810-A885-4BE3-A3E7-6D5BEEA58F35}</a:tableStyleId>
              </a:tblPr>
              <a:tblGrid>
                <a:gridCol w="2209800"/>
                <a:gridCol w="2209800"/>
                <a:gridCol w="2209800"/>
              </a:tblGrid>
              <a:tr h="251417">
                <a:tc>
                  <a:txBody>
                    <a:bodyPr/>
                    <a:lstStyle/>
                    <a:p>
                      <a:r>
                        <a:rPr lang="en-US" dirty="0" smtClean="0"/>
                        <a:t>Topic</a:t>
                      </a:r>
                      <a:endParaRPr lang="en-US" dirty="0"/>
                    </a:p>
                  </a:txBody>
                  <a:tcPr/>
                </a:tc>
                <a:tc>
                  <a:txBody>
                    <a:bodyPr/>
                    <a:lstStyle/>
                    <a:p>
                      <a:r>
                        <a:rPr lang="en-US" dirty="0" smtClean="0"/>
                        <a:t>Nationwide %</a:t>
                      </a:r>
                      <a:endParaRPr lang="en-US" dirty="0"/>
                    </a:p>
                  </a:txBody>
                  <a:tcPr/>
                </a:tc>
                <a:tc>
                  <a:txBody>
                    <a:bodyPr/>
                    <a:lstStyle/>
                    <a:p>
                      <a:r>
                        <a:rPr lang="en-US" dirty="0" smtClean="0"/>
                        <a:t>Range %</a:t>
                      </a:r>
                      <a:endParaRPr lang="en-US" dirty="0"/>
                    </a:p>
                  </a:txBody>
                  <a:tcPr/>
                </a:tc>
              </a:tr>
              <a:tr h="1005668">
                <a:tc>
                  <a:txBody>
                    <a:bodyPr/>
                    <a:lstStyle/>
                    <a:p>
                      <a:r>
                        <a:rPr lang="en-US" dirty="0" smtClean="0"/>
                        <a:t>CSHCN without any personal doctor or nurse</a:t>
                      </a:r>
                      <a:br>
                        <a:rPr lang="en-US" dirty="0" smtClean="0"/>
                      </a:br>
                      <a:r>
                        <a:rPr lang="en-US" sz="1800" dirty="0" smtClean="0"/>
                        <a:t/>
                      </a:r>
                      <a:br>
                        <a:rPr lang="en-US" sz="1800" dirty="0" smtClean="0"/>
                      </a:br>
                      <a:endParaRPr lang="en-US" b="0" dirty="0"/>
                    </a:p>
                  </a:txBody>
                  <a:tcPr/>
                </a:tc>
                <a:tc>
                  <a:txBody>
                    <a:bodyPr/>
                    <a:lstStyle/>
                    <a:p>
                      <a:r>
                        <a:rPr lang="en-US" sz="1800" b="0" i="0" kern="1200" dirty="0" smtClean="0">
                          <a:solidFill>
                            <a:schemeClr val="dk1"/>
                          </a:solidFill>
                          <a:latin typeface="+mn-lt"/>
                          <a:ea typeface="+mn-ea"/>
                          <a:cs typeface="+mn-cs"/>
                        </a:rPr>
                        <a:t> 6.9</a:t>
                      </a:r>
                      <a:endParaRPr lang="en-US" dirty="0"/>
                    </a:p>
                  </a:txBody>
                  <a:tcPr/>
                </a:tc>
                <a:tc>
                  <a:txBody>
                    <a:bodyPr/>
                    <a:lstStyle/>
                    <a:p>
                      <a:r>
                        <a:rPr lang="en-US" sz="1800" b="0" i="0" kern="1200" dirty="0" smtClean="0">
                          <a:solidFill>
                            <a:schemeClr val="dk1"/>
                          </a:solidFill>
                          <a:latin typeface="+mn-lt"/>
                          <a:ea typeface="+mn-ea"/>
                          <a:cs typeface="+mn-cs"/>
                        </a:rPr>
                        <a:t> 3.4</a:t>
                      </a:r>
                      <a:r>
                        <a:rPr lang="en-US" sz="1800" b="0" i="0" kern="1200" baseline="0" dirty="0" smtClean="0">
                          <a:solidFill>
                            <a:schemeClr val="dk1"/>
                          </a:solidFill>
                          <a:latin typeface="+mn-lt"/>
                          <a:ea typeface="+mn-ea"/>
                          <a:cs typeface="+mn-cs"/>
                        </a:rPr>
                        <a:t> </a:t>
                      </a:r>
                      <a:r>
                        <a:rPr lang="en-US" sz="1800" b="0" i="0" kern="1200" dirty="0" smtClean="0">
                          <a:solidFill>
                            <a:schemeClr val="dk1"/>
                          </a:solidFill>
                          <a:latin typeface="+mn-lt"/>
                          <a:ea typeface="+mn-ea"/>
                          <a:cs typeface="+mn-cs"/>
                        </a:rPr>
                        <a:t>to 13.4</a:t>
                      </a:r>
                      <a:endParaRPr lang="en-US" dirty="0"/>
                    </a:p>
                  </a:txBody>
                  <a:tcPr/>
                </a:tc>
              </a:tr>
              <a:tr h="628542">
                <a:tc>
                  <a:txBody>
                    <a:bodyPr/>
                    <a:lstStyle/>
                    <a:p>
                      <a:r>
                        <a:rPr lang="en-US" dirty="0" smtClean="0"/>
                        <a:t>CSHCN without family-centered care</a:t>
                      </a:r>
                      <a:endParaRPr lang="en-US" dirty="0"/>
                    </a:p>
                  </a:txBody>
                  <a:tcPr/>
                </a:tc>
                <a:tc>
                  <a:txBody>
                    <a:bodyPr/>
                    <a:lstStyle/>
                    <a:p>
                      <a:r>
                        <a:rPr lang="en-US" sz="1800" b="0" i="0" kern="1200" dirty="0" smtClean="0">
                          <a:solidFill>
                            <a:schemeClr val="dk1"/>
                          </a:solidFill>
                          <a:latin typeface="+mn-lt"/>
                          <a:ea typeface="+mn-ea"/>
                          <a:cs typeface="+mn-cs"/>
                        </a:rPr>
                        <a:t> 35.4</a:t>
                      </a:r>
                      <a:endParaRPr lang="en-US" dirty="0"/>
                    </a:p>
                  </a:txBody>
                  <a:tcPr/>
                </a:tc>
                <a:tc>
                  <a:txBody>
                    <a:bodyPr/>
                    <a:lstStyle/>
                    <a:p>
                      <a:r>
                        <a:rPr lang="en-US" sz="1800" b="0" i="0" kern="1200" dirty="0" smtClean="0">
                          <a:solidFill>
                            <a:schemeClr val="dk1"/>
                          </a:solidFill>
                          <a:latin typeface="+mn-lt"/>
                          <a:ea typeface="+mn-ea"/>
                          <a:cs typeface="+mn-cs"/>
                        </a:rPr>
                        <a:t>27.7 to 44.2</a:t>
                      </a:r>
                      <a:endParaRPr lang="en-US" dirty="0"/>
                    </a:p>
                  </a:txBody>
                  <a:tcPr/>
                </a:tc>
              </a:tr>
              <a:tr h="817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CSHCN without a usual source of care when sick</a:t>
                      </a:r>
                      <a:endParaRPr lang="en-US" dirty="0" smtClean="0"/>
                    </a:p>
                    <a:p>
                      <a:endParaRPr lang="en-US" dirty="0"/>
                    </a:p>
                  </a:txBody>
                  <a:tcPr/>
                </a:tc>
                <a:tc>
                  <a:txBody>
                    <a:bodyPr/>
                    <a:lstStyle/>
                    <a:p>
                      <a:r>
                        <a:rPr lang="en-US" sz="1800" b="0" i="0" kern="1200" dirty="0" smtClean="0">
                          <a:solidFill>
                            <a:schemeClr val="dk1"/>
                          </a:solidFill>
                          <a:latin typeface="+mn-lt"/>
                          <a:ea typeface="+mn-ea"/>
                          <a:cs typeface="+mn-cs"/>
                        </a:rPr>
                        <a:t> 9.5</a:t>
                      </a:r>
                      <a:endParaRPr lang="en-US" dirty="0"/>
                    </a:p>
                  </a:txBody>
                  <a:tcPr/>
                </a:tc>
                <a:tc>
                  <a:txBody>
                    <a:bodyPr/>
                    <a:lstStyle/>
                    <a:p>
                      <a:r>
                        <a:rPr lang="en-US" sz="1800" b="0" i="0" kern="1200" dirty="0" smtClean="0">
                          <a:solidFill>
                            <a:schemeClr val="dk1"/>
                          </a:solidFill>
                          <a:latin typeface="+mn-lt"/>
                          <a:ea typeface="+mn-ea"/>
                          <a:cs typeface="+mn-cs"/>
                        </a:rPr>
                        <a:t>6.0 to 14.7</a:t>
                      </a:r>
                      <a:endParaRPr lang="en-US" dirty="0"/>
                    </a:p>
                  </a:txBody>
                  <a:tcPr/>
                </a:tc>
              </a:tr>
              <a:tr h="1005668">
                <a:tc>
                  <a:txBody>
                    <a:bodyPr/>
                    <a:lstStyle/>
                    <a:p>
                      <a:r>
                        <a:rPr lang="en-US" dirty="0" smtClean="0"/>
                        <a:t>CSHCN whose families pay $1,000 or more out-of-pocket</a:t>
                      </a:r>
                      <a:endParaRPr lang="en-US" dirty="0"/>
                    </a:p>
                  </a:txBody>
                  <a:tcPr/>
                </a:tc>
                <a:tc>
                  <a:txBody>
                    <a:bodyPr/>
                    <a:lstStyle/>
                    <a:p>
                      <a:r>
                        <a:rPr lang="en-US" sz="1800" b="0" i="0" kern="1200" dirty="0" smtClean="0">
                          <a:solidFill>
                            <a:schemeClr val="dk1"/>
                          </a:solidFill>
                          <a:latin typeface="+mn-lt"/>
                          <a:ea typeface="+mn-ea"/>
                          <a:cs typeface="+mn-cs"/>
                        </a:rPr>
                        <a:t> 22.1</a:t>
                      </a:r>
                      <a:endParaRPr lang="en-US" dirty="0"/>
                    </a:p>
                  </a:txBody>
                  <a:tcPr/>
                </a:tc>
                <a:tc>
                  <a:txBody>
                    <a:bodyPr/>
                    <a:lstStyle/>
                    <a:p>
                      <a:r>
                        <a:rPr lang="en-US" sz="1800" b="0" i="0" kern="1200" dirty="0" smtClean="0">
                          <a:solidFill>
                            <a:schemeClr val="dk1"/>
                          </a:solidFill>
                          <a:latin typeface="+mn-lt"/>
                          <a:ea typeface="+mn-ea"/>
                          <a:cs typeface="+mn-cs"/>
                        </a:rPr>
                        <a:t> 14.6 to 34.3</a:t>
                      </a:r>
                      <a:endParaRPr lang="en-US" dirty="0"/>
                    </a:p>
                  </a:txBody>
                  <a:tcPr/>
                </a:tc>
              </a:tr>
            </a:tbl>
          </a:graphicData>
        </a:graphic>
      </p:graphicFrame>
      <p:sp>
        <p:nvSpPr>
          <p:cNvPr id="4" name="Title 3"/>
          <p:cNvSpPr>
            <a:spLocks noGrp="1"/>
          </p:cNvSpPr>
          <p:nvPr>
            <p:ph type="title"/>
          </p:nvPr>
        </p:nvSpPr>
        <p:spPr>
          <a:xfrm>
            <a:off x="1066800" y="152400"/>
            <a:ext cx="7620000" cy="1143000"/>
          </a:xfrm>
        </p:spPr>
        <p:txBody>
          <a:bodyPr/>
          <a:lstStyle/>
          <a:p>
            <a:r>
              <a:rPr lang="en-US" sz="3600" dirty="0" smtClean="0"/>
              <a:t>CSHCN National Survey 2009/10</a:t>
            </a:r>
            <a:endParaRPr lang="en-US" sz="3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5400" y="990600"/>
          <a:ext cx="7467600" cy="5197827"/>
        </p:xfrm>
        <a:graphic>
          <a:graphicData uri="http://schemas.openxmlformats.org/drawingml/2006/table">
            <a:tbl>
              <a:tblPr firstRow="1" bandRow="1">
                <a:tableStyleId>{93296810-A885-4BE3-A3E7-6D5BEEA58F35}</a:tableStyleId>
              </a:tblPr>
              <a:tblGrid>
                <a:gridCol w="2489200"/>
                <a:gridCol w="2489200"/>
                <a:gridCol w="2489200"/>
              </a:tblGrid>
              <a:tr h="442239">
                <a:tc>
                  <a:txBody>
                    <a:bodyPr/>
                    <a:lstStyle/>
                    <a:p>
                      <a:r>
                        <a:rPr lang="en-US" dirty="0" smtClean="0"/>
                        <a:t>Topic</a:t>
                      </a:r>
                      <a:endParaRPr lang="en-US" dirty="0"/>
                    </a:p>
                  </a:txBody>
                  <a:tcPr/>
                </a:tc>
                <a:tc>
                  <a:txBody>
                    <a:bodyPr/>
                    <a:lstStyle/>
                    <a:p>
                      <a:r>
                        <a:rPr lang="en-US" dirty="0" smtClean="0"/>
                        <a:t>Nationwide %</a:t>
                      </a:r>
                      <a:endParaRPr lang="en-US" dirty="0"/>
                    </a:p>
                  </a:txBody>
                  <a:tcPr/>
                </a:tc>
                <a:tc>
                  <a:txBody>
                    <a:bodyPr/>
                    <a:lstStyle/>
                    <a:p>
                      <a:r>
                        <a:rPr lang="en-US" dirty="0" smtClean="0"/>
                        <a:t>Range %</a:t>
                      </a:r>
                      <a:endParaRPr lang="en-US" dirty="0"/>
                    </a:p>
                  </a:txBody>
                  <a:tcPr/>
                </a:tc>
              </a:tr>
              <a:tr h="1760574">
                <a:tc>
                  <a:txBody>
                    <a:bodyPr/>
                    <a:lstStyle/>
                    <a:p>
                      <a:r>
                        <a:rPr lang="en-US" sz="1800" dirty="0" smtClean="0"/>
                        <a:t/>
                      </a:r>
                      <a:br>
                        <a:rPr lang="en-US" sz="1800" dirty="0" smtClean="0"/>
                      </a:br>
                      <a:r>
                        <a:rPr lang="en-US" sz="1800" dirty="0" smtClean="0"/>
                        <a:t>CSHCN whose conditions cause financial problems for family</a:t>
                      </a:r>
                      <a:br>
                        <a:rPr lang="en-US" sz="1800" dirty="0" smtClean="0"/>
                      </a:br>
                      <a:endParaRPr lang="en-US" b="0" dirty="0"/>
                    </a:p>
                  </a:txBody>
                  <a:tcPr/>
                </a:tc>
                <a:tc>
                  <a:txBody>
                    <a:bodyPr/>
                    <a:lstStyle/>
                    <a:p>
                      <a:r>
                        <a:rPr lang="en-US" sz="1800" b="0" i="0" kern="1200" dirty="0" smtClean="0">
                          <a:solidFill>
                            <a:schemeClr val="dk1"/>
                          </a:solidFill>
                          <a:latin typeface="+mn-lt"/>
                          <a:ea typeface="+mn-ea"/>
                          <a:cs typeface="+mn-cs"/>
                        </a:rPr>
                        <a:t>21.6</a:t>
                      </a:r>
                      <a:endParaRPr lang="en-US" dirty="0"/>
                    </a:p>
                  </a:txBody>
                  <a:tcPr/>
                </a:tc>
                <a:tc>
                  <a:txBody>
                    <a:bodyPr/>
                    <a:lstStyle/>
                    <a:p>
                      <a:r>
                        <a:rPr lang="en-US" sz="1800" b="0" i="0" kern="1200" dirty="0" smtClean="0">
                          <a:solidFill>
                            <a:schemeClr val="dk1"/>
                          </a:solidFill>
                          <a:latin typeface="+mn-lt"/>
                          <a:ea typeface="+mn-ea"/>
                          <a:cs typeface="+mn-cs"/>
                        </a:rPr>
                        <a:t>14.0 to 29.8</a:t>
                      </a:r>
                      <a:endParaRPr lang="en-US" dirty="0"/>
                    </a:p>
                  </a:txBody>
                  <a:tcPr/>
                </a:tc>
              </a:tr>
              <a:tr h="1806294">
                <a:tc>
                  <a:txBody>
                    <a:bodyPr/>
                    <a:lstStyle/>
                    <a:p>
                      <a:r>
                        <a:rPr lang="en-US" sz="1800" dirty="0" smtClean="0"/>
                        <a:t>CSHCN whose families spend 11 or more hours per week providing health care</a:t>
                      </a:r>
                      <a:br>
                        <a:rPr lang="en-US" sz="1800" dirty="0" smtClean="0"/>
                      </a:br>
                      <a:endParaRPr lang="en-US" dirty="0"/>
                    </a:p>
                  </a:txBody>
                  <a:tcPr/>
                </a:tc>
                <a:tc>
                  <a:txBody>
                    <a:bodyPr/>
                    <a:lstStyle/>
                    <a:p>
                      <a:r>
                        <a:rPr lang="en-US" sz="1800" b="0" i="0" kern="1200" dirty="0" smtClean="0">
                          <a:solidFill>
                            <a:schemeClr val="dk1"/>
                          </a:solidFill>
                          <a:latin typeface="+mn-lt"/>
                          <a:ea typeface="+mn-ea"/>
                          <a:cs typeface="+mn-cs"/>
                        </a:rPr>
                        <a:t> 13.1</a:t>
                      </a:r>
                      <a:r>
                        <a:rPr lang="en-US" dirty="0" smtClean="0"/>
                        <a:t/>
                      </a:r>
                      <a:br>
                        <a:rPr lang="en-US" dirty="0" smtClean="0"/>
                      </a:br>
                      <a:endParaRPr lang="en-US" dirty="0"/>
                    </a:p>
                  </a:txBody>
                  <a:tcPr/>
                </a:tc>
                <a:tc>
                  <a:txBody>
                    <a:bodyPr/>
                    <a:lstStyle/>
                    <a:p>
                      <a:r>
                        <a:rPr lang="en-US" sz="1800" b="0" i="0" kern="1200" dirty="0" smtClean="0">
                          <a:solidFill>
                            <a:schemeClr val="dk1"/>
                          </a:solidFill>
                          <a:latin typeface="+mn-lt"/>
                          <a:ea typeface="+mn-ea"/>
                          <a:cs typeface="+mn-cs"/>
                        </a:rPr>
                        <a:t>8.9 to 19.5</a:t>
                      </a:r>
                      <a:endParaRPr lang="en-US" dirty="0"/>
                    </a:p>
                  </a:txBody>
                  <a:tcPr/>
                </a:tc>
              </a:tr>
              <a:tr h="365112">
                <a:tc>
                  <a:txBody>
                    <a:bodyPr/>
                    <a:lstStyle/>
                    <a:p>
                      <a:r>
                        <a:rPr lang="en-US" sz="1800" dirty="0" smtClean="0"/>
                        <a:t>CSHCN whose conditions cause family members to cut back or stop working</a:t>
                      </a:r>
                      <a:endParaRPr lang="en-US" dirty="0"/>
                    </a:p>
                  </a:txBody>
                  <a:tcPr/>
                </a:tc>
                <a:tc>
                  <a:txBody>
                    <a:bodyPr/>
                    <a:lstStyle/>
                    <a:p>
                      <a:r>
                        <a:rPr lang="en-US" sz="1800" b="0" i="0" kern="1200" dirty="0" smtClean="0">
                          <a:solidFill>
                            <a:schemeClr val="dk1"/>
                          </a:solidFill>
                          <a:latin typeface="+mn-lt"/>
                          <a:ea typeface="+mn-ea"/>
                          <a:cs typeface="+mn-cs"/>
                        </a:rPr>
                        <a:t>25.0</a:t>
                      </a:r>
                      <a:endParaRPr lang="en-US" dirty="0"/>
                    </a:p>
                  </a:txBody>
                  <a:tcPr/>
                </a:tc>
                <a:tc>
                  <a:txBody>
                    <a:bodyPr/>
                    <a:lstStyle/>
                    <a:p>
                      <a:r>
                        <a:rPr lang="en-US" sz="1800" b="0" i="0" kern="1200" dirty="0" smtClean="0">
                          <a:solidFill>
                            <a:schemeClr val="dk1"/>
                          </a:solidFill>
                          <a:latin typeface="+mn-lt"/>
                          <a:ea typeface="+mn-ea"/>
                          <a:cs typeface="+mn-cs"/>
                        </a:rPr>
                        <a:t>17.6 to 29.4</a:t>
                      </a:r>
                      <a:endParaRPr lang="en-US" dirty="0"/>
                    </a:p>
                  </a:txBody>
                  <a:tcPr/>
                </a:tc>
              </a:tr>
            </a:tbl>
          </a:graphicData>
        </a:graphic>
      </p:graphicFrame>
      <p:sp>
        <p:nvSpPr>
          <p:cNvPr id="4" name="Title 3"/>
          <p:cNvSpPr>
            <a:spLocks noGrp="1"/>
          </p:cNvSpPr>
          <p:nvPr>
            <p:ph type="title"/>
          </p:nvPr>
        </p:nvSpPr>
        <p:spPr>
          <a:xfrm>
            <a:off x="1066800" y="0"/>
            <a:ext cx="7620000" cy="1143000"/>
          </a:xfrm>
        </p:spPr>
        <p:txBody>
          <a:bodyPr/>
          <a:lstStyle/>
          <a:p>
            <a:r>
              <a:rPr lang="en-US" sz="3200" dirty="0" smtClean="0"/>
              <a:t>CSHCN National Survey 2009/10</a:t>
            </a:r>
            <a:endParaRPr lang="en-US"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537" name="Group 153"/>
          <p:cNvGraphicFramePr>
            <a:graphicFrameLocks noGrp="1"/>
          </p:cNvGraphicFramePr>
          <p:nvPr/>
        </p:nvGraphicFramePr>
        <p:xfrm>
          <a:off x="1828800" y="1981200"/>
          <a:ext cx="2438400" cy="2377440"/>
        </p:xfrm>
        <a:graphic>
          <a:graphicData uri="http://schemas.openxmlformats.org/drawingml/2006/table">
            <a:tbl>
              <a:tblPr/>
              <a:tblGrid>
                <a:gridCol w="243840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
        <p:nvSpPr>
          <p:cNvPr id="400513" name="Text Box 129"/>
          <p:cNvSpPr txBox="1">
            <a:spLocks noChangeArrowheads="1"/>
          </p:cNvSpPr>
          <p:nvPr/>
        </p:nvSpPr>
        <p:spPr bwMode="auto">
          <a:xfrm>
            <a:off x="914400" y="381000"/>
            <a:ext cx="7848600" cy="584775"/>
          </a:xfrm>
          <a:prstGeom prst="rect">
            <a:avLst/>
          </a:prstGeom>
          <a:noFill/>
          <a:ln w="9525">
            <a:noFill/>
            <a:miter lim="800000"/>
            <a:headEnd/>
            <a:tailEnd/>
          </a:ln>
          <a:effectLst/>
        </p:spPr>
        <p:txBody>
          <a:bodyPr>
            <a:spAutoFit/>
          </a:bodyPr>
          <a:lstStyle/>
          <a:p>
            <a:pPr>
              <a:spcBef>
                <a:spcPct val="50000"/>
              </a:spcBef>
            </a:pPr>
            <a:r>
              <a:rPr lang="en-US" b="1" dirty="0">
                <a:solidFill>
                  <a:schemeClr val="hlink"/>
                </a:solidFill>
              </a:rPr>
              <a:t>             </a:t>
            </a:r>
            <a:r>
              <a:rPr lang="en-US" sz="3200" b="1" dirty="0" smtClean="0">
                <a:solidFill>
                  <a:srgbClr val="9900CC"/>
                </a:solidFill>
              </a:rPr>
              <a:t>Multiple Health Conditions</a:t>
            </a:r>
            <a:endParaRPr lang="en-US" sz="3200" b="1" dirty="0">
              <a:solidFill>
                <a:srgbClr val="9900CC"/>
              </a:solidFill>
            </a:endParaRPr>
          </a:p>
        </p:txBody>
      </p:sp>
      <p:graphicFrame>
        <p:nvGraphicFramePr>
          <p:cNvPr id="400568" name="Group 184"/>
          <p:cNvGraphicFramePr>
            <a:graphicFrameLocks noGrp="1"/>
          </p:cNvGraphicFramePr>
          <p:nvPr/>
        </p:nvGraphicFramePr>
        <p:xfrm>
          <a:off x="2286000" y="2438400"/>
          <a:ext cx="5410200" cy="2777490"/>
        </p:xfrm>
        <a:graphic>
          <a:graphicData uri="http://schemas.openxmlformats.org/drawingml/2006/table">
            <a:tbl>
              <a:tblPr/>
              <a:tblGrid>
                <a:gridCol w="5410200"/>
              </a:tblGrid>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400567" name="Group 183"/>
          <p:cNvGraphicFramePr>
            <a:graphicFrameLocks noGrp="1"/>
          </p:cNvGraphicFramePr>
          <p:nvPr/>
        </p:nvGraphicFramePr>
        <p:xfrm>
          <a:off x="2286000" y="2209800"/>
          <a:ext cx="4838700" cy="2773680"/>
        </p:xfrm>
        <a:graphic>
          <a:graphicData uri="http://schemas.openxmlformats.org/drawingml/2006/table">
            <a:tbl>
              <a:tblPr/>
              <a:tblGrid>
                <a:gridCol w="4838700"/>
              </a:tblGrid>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Asthma/Lung Disease</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Cerebral Palsy</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Vision Impairment</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Heart Disease</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Deafness/Hearing Impairment</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Seizure</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Mental Retardation/Global Delay</a:t>
                      </a:r>
                      <a:endParaRPr kumimoji="0" lang="en-US" sz="20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482" name="Group 2"/>
          <p:cNvGraphicFramePr>
            <a:graphicFrameLocks noGrp="1"/>
          </p:cNvGraphicFramePr>
          <p:nvPr/>
        </p:nvGraphicFramePr>
        <p:xfrm>
          <a:off x="1828800" y="1981200"/>
          <a:ext cx="2438400" cy="2377440"/>
        </p:xfrm>
        <a:graphic>
          <a:graphicData uri="http://schemas.openxmlformats.org/drawingml/2006/table">
            <a:tbl>
              <a:tblPr/>
              <a:tblGrid>
                <a:gridCol w="243840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
        <p:nvSpPr>
          <p:cNvPr id="404493" name="Text Box 13"/>
          <p:cNvSpPr txBox="1">
            <a:spLocks noChangeArrowheads="1"/>
          </p:cNvSpPr>
          <p:nvPr/>
        </p:nvSpPr>
        <p:spPr bwMode="auto">
          <a:xfrm>
            <a:off x="914400" y="381000"/>
            <a:ext cx="7848600" cy="1768475"/>
          </a:xfrm>
          <a:prstGeom prst="rect">
            <a:avLst/>
          </a:prstGeom>
          <a:noFill/>
          <a:ln w="9525">
            <a:noFill/>
            <a:miter lim="800000"/>
            <a:headEnd/>
            <a:tailEnd/>
          </a:ln>
          <a:effectLst/>
        </p:spPr>
        <p:txBody>
          <a:bodyPr>
            <a:spAutoFit/>
          </a:bodyPr>
          <a:lstStyle/>
          <a:p>
            <a:pPr>
              <a:spcBef>
                <a:spcPct val="50000"/>
              </a:spcBef>
            </a:pPr>
            <a:r>
              <a:rPr lang="en-US" b="1" dirty="0">
                <a:solidFill>
                  <a:schemeClr val="hlink"/>
                </a:solidFill>
              </a:rPr>
              <a:t>             </a:t>
            </a:r>
            <a:r>
              <a:rPr lang="en-US" b="1" dirty="0" smtClean="0">
                <a:solidFill>
                  <a:schemeClr val="hlink"/>
                </a:solidFill>
              </a:rPr>
              <a:t>      </a:t>
            </a:r>
            <a:r>
              <a:rPr lang="en-US" sz="3200" b="1" dirty="0" smtClean="0">
                <a:solidFill>
                  <a:srgbClr val="9900CC"/>
                </a:solidFill>
              </a:rPr>
              <a:t>Multiple Health </a:t>
            </a:r>
            <a:r>
              <a:rPr lang="en-US" sz="3200" b="1" dirty="0">
                <a:solidFill>
                  <a:srgbClr val="9900CC"/>
                </a:solidFill>
              </a:rPr>
              <a:t>Conditions</a:t>
            </a:r>
          </a:p>
          <a:p>
            <a:pPr algn="ctr">
              <a:spcBef>
                <a:spcPct val="50000"/>
              </a:spcBef>
            </a:pPr>
            <a:endParaRPr lang="en-US" sz="2000" b="1" dirty="0">
              <a:solidFill>
                <a:srgbClr val="9900CC"/>
              </a:solidFill>
            </a:endParaRPr>
          </a:p>
          <a:p>
            <a:pPr>
              <a:spcBef>
                <a:spcPct val="50000"/>
              </a:spcBef>
            </a:pPr>
            <a:endParaRPr lang="en-US" sz="3200" b="1" dirty="0">
              <a:solidFill>
                <a:srgbClr val="9900CC"/>
              </a:solidFill>
            </a:endParaRPr>
          </a:p>
        </p:txBody>
      </p:sp>
      <p:graphicFrame>
        <p:nvGraphicFramePr>
          <p:cNvPr id="404494" name="Group 14"/>
          <p:cNvGraphicFramePr>
            <a:graphicFrameLocks noGrp="1"/>
          </p:cNvGraphicFramePr>
          <p:nvPr/>
        </p:nvGraphicFramePr>
        <p:xfrm>
          <a:off x="2286000" y="2438400"/>
          <a:ext cx="5410200" cy="2777490"/>
        </p:xfrm>
        <a:graphic>
          <a:graphicData uri="http://schemas.openxmlformats.org/drawingml/2006/table">
            <a:tbl>
              <a:tblPr/>
              <a:tblGrid>
                <a:gridCol w="5410200"/>
              </a:tblGrid>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GI/Liver Disease</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ADHD</a:t>
                      </a:r>
                      <a:endParaRPr kumimoji="0" lang="en-US" sz="20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Chronic Ear Infection</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Depression/Anxiety/Emotional Illness</a:t>
                      </a:r>
                      <a:endParaRPr kumimoji="0" lang="en-US" sz="20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Leg/Arm Deformity</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Other Cerebral/Neurological Disorder</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Hemophilia/Thalassemia/Blood Dyscrasia</a:t>
                      </a: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z="4000" dirty="0"/>
              <a:t>Difficulty in Caring for Your Child</a:t>
            </a:r>
          </a:p>
        </p:txBody>
      </p:sp>
      <p:graphicFrame>
        <p:nvGraphicFramePr>
          <p:cNvPr id="499715" name="Object 3"/>
          <p:cNvGraphicFramePr>
            <a:graphicFrameLocks noChangeAspect="1"/>
          </p:cNvGraphicFramePr>
          <p:nvPr>
            <p:ph idx="1"/>
          </p:nvPr>
        </p:nvGraphicFramePr>
        <p:xfrm>
          <a:off x="1066800" y="1828800"/>
          <a:ext cx="7620000" cy="4114800"/>
        </p:xfrm>
        <a:graphic>
          <a:graphicData uri="http://schemas.openxmlformats.org/presentationml/2006/ole">
            <p:oleObj spid="_x0000_s499715" name="Chart" r:id="rId4" imgW="7620000" imgH="41148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title"/>
          </p:nvPr>
        </p:nvSpPr>
        <p:spPr/>
        <p:txBody>
          <a:bodyPr/>
          <a:lstStyle/>
          <a:p>
            <a:r>
              <a:rPr lang="en-US" sz="4000" dirty="0"/>
              <a:t>Non-CCS Covered Conditions</a:t>
            </a:r>
          </a:p>
        </p:txBody>
      </p:sp>
      <p:graphicFrame>
        <p:nvGraphicFramePr>
          <p:cNvPr id="379909" name="Object 5"/>
          <p:cNvGraphicFramePr>
            <a:graphicFrameLocks noChangeAspect="1"/>
          </p:cNvGraphicFramePr>
          <p:nvPr>
            <p:ph type="chart" idx="1"/>
          </p:nvPr>
        </p:nvGraphicFramePr>
        <p:xfrm>
          <a:off x="1066800" y="1828800"/>
          <a:ext cx="7620000" cy="4114800"/>
        </p:xfrm>
        <a:graphic>
          <a:graphicData uri="http://schemas.openxmlformats.org/presentationml/2006/ole">
            <p:oleObj spid="_x0000_s379909" name="Chart" r:id="rId4" imgW="7620119" imgH="4114681"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02" name="Group 2"/>
          <p:cNvGraphicFramePr>
            <a:graphicFrameLocks noGrp="1"/>
          </p:cNvGraphicFramePr>
          <p:nvPr/>
        </p:nvGraphicFramePr>
        <p:xfrm>
          <a:off x="1828800" y="1981200"/>
          <a:ext cx="2438400" cy="2377440"/>
        </p:xfrm>
        <a:graphic>
          <a:graphicData uri="http://schemas.openxmlformats.org/drawingml/2006/table">
            <a:tbl>
              <a:tblPr/>
              <a:tblGrid>
                <a:gridCol w="243840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
        <p:nvSpPr>
          <p:cNvPr id="409613" name="Text Box 13"/>
          <p:cNvSpPr txBox="1">
            <a:spLocks noChangeArrowheads="1"/>
          </p:cNvSpPr>
          <p:nvPr/>
        </p:nvSpPr>
        <p:spPr bwMode="auto">
          <a:xfrm>
            <a:off x="914400" y="381000"/>
            <a:ext cx="7848600" cy="1815882"/>
          </a:xfrm>
          <a:prstGeom prst="rect">
            <a:avLst/>
          </a:prstGeom>
          <a:noFill/>
          <a:ln w="9525">
            <a:noFill/>
            <a:miter lim="800000"/>
            <a:headEnd/>
            <a:tailEnd/>
          </a:ln>
          <a:effectLst/>
        </p:spPr>
        <p:txBody>
          <a:bodyPr>
            <a:spAutoFit/>
          </a:bodyPr>
          <a:lstStyle/>
          <a:p>
            <a:pPr algn="ctr">
              <a:spcBef>
                <a:spcPct val="50000"/>
              </a:spcBef>
            </a:pPr>
            <a:r>
              <a:rPr lang="en-US" b="1" dirty="0">
                <a:solidFill>
                  <a:schemeClr val="hlink"/>
                </a:solidFill>
              </a:rPr>
              <a:t>             </a:t>
            </a:r>
            <a:r>
              <a:rPr lang="en-US" sz="3200" b="1" dirty="0" smtClean="0">
                <a:solidFill>
                  <a:schemeClr val="hlink"/>
                </a:solidFill>
              </a:rPr>
              <a:t>Non-Covered</a:t>
            </a:r>
            <a:r>
              <a:rPr lang="en-US" b="1" dirty="0" smtClean="0">
                <a:solidFill>
                  <a:schemeClr val="hlink"/>
                </a:solidFill>
              </a:rPr>
              <a:t> </a:t>
            </a:r>
            <a:r>
              <a:rPr lang="en-US" sz="3200" b="1" dirty="0" smtClean="0">
                <a:solidFill>
                  <a:srgbClr val="9900CC"/>
                </a:solidFill>
              </a:rPr>
              <a:t>CCS </a:t>
            </a:r>
            <a:r>
              <a:rPr lang="en-US" sz="3200" b="1" dirty="0">
                <a:solidFill>
                  <a:srgbClr val="9900CC"/>
                </a:solidFill>
              </a:rPr>
              <a:t>Client’s Health Conditions</a:t>
            </a:r>
          </a:p>
          <a:p>
            <a:pPr>
              <a:spcBef>
                <a:spcPct val="50000"/>
              </a:spcBef>
            </a:pPr>
            <a:endParaRPr lang="en-US" sz="3200" b="1" dirty="0">
              <a:solidFill>
                <a:srgbClr val="9900CC"/>
              </a:solidFill>
            </a:endParaRPr>
          </a:p>
        </p:txBody>
      </p:sp>
      <p:graphicFrame>
        <p:nvGraphicFramePr>
          <p:cNvPr id="409654" name="Group 54"/>
          <p:cNvGraphicFramePr>
            <a:graphicFrameLocks noGrp="1"/>
          </p:cNvGraphicFramePr>
          <p:nvPr/>
        </p:nvGraphicFramePr>
        <p:xfrm>
          <a:off x="2057400" y="3200400"/>
          <a:ext cx="5410200" cy="2809875"/>
        </p:xfrm>
        <a:graphic>
          <a:graphicData uri="http://schemas.openxmlformats.org/drawingml/2006/table">
            <a:tbl>
              <a:tblPr/>
              <a:tblGrid>
                <a:gridCol w="5410200"/>
              </a:tblGrid>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4286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409717" name="Group 117"/>
          <p:cNvGraphicFramePr>
            <a:graphicFrameLocks noGrp="1"/>
          </p:cNvGraphicFramePr>
          <p:nvPr/>
        </p:nvGraphicFramePr>
        <p:xfrm>
          <a:off x="1905000" y="2438400"/>
          <a:ext cx="5867400" cy="3019108"/>
        </p:xfrm>
        <a:graphic>
          <a:graphicData uri="http://schemas.openxmlformats.org/drawingml/2006/table">
            <a:tbl>
              <a:tblPr/>
              <a:tblGrid>
                <a:gridCol w="586740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Depression/Anxiety/Emotional Illness</a:t>
                      </a: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cap="flat">
                      <a:noFill/>
                    </a:lnL>
                    <a:lnR cap="flat">
                      <a:noFill/>
                    </a:lnR>
                    <a:lnT cap="flat">
                      <a:noFill/>
                    </a:lnT>
                    <a:lnB>
                      <a:noFill/>
                    </a:lnB>
                    <a:lnTlToBr>
                      <a:noFill/>
                    </a:lnTlToBr>
                    <a:lnBlToTr>
                      <a:noFill/>
                    </a:lnBlToTr>
                    <a:noFill/>
                  </a:tcPr>
                </a:tc>
              </a:tr>
              <a:tr h="458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Down Syndrome</a:t>
                      </a: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cap="flat">
                      <a:noFill/>
                    </a:lnL>
                    <a:lnR cap="flat">
                      <a:noFill/>
                    </a:lnR>
                    <a:lnT>
                      <a:noFill/>
                    </a:lnT>
                    <a:lnB>
                      <a:noFill/>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Eating Disorder</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Autism/PDD</a:t>
                      </a:r>
                    </a:p>
                  </a:txBody>
                  <a:tcPr horzOverflow="overflow">
                    <a:lnL cap="flat">
                      <a:noFill/>
                    </a:lnL>
                    <a:lnR cap="flat">
                      <a:noFill/>
                    </a:lnR>
                    <a:lnT>
                      <a:noFill/>
                    </a:lnT>
                    <a:lnB>
                      <a:noFill/>
                    </a:lnB>
                    <a:lnTlToBr>
                      <a:noFill/>
                    </a:lnTlToBr>
                    <a:lnBlToTr>
                      <a:noFill/>
                    </a:lnBlToTr>
                    <a:no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LD/Develop. Delay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Severe Allergies</a:t>
                      </a:r>
                    </a:p>
                  </a:txBody>
                  <a:tcPr horzOverflow="overflow">
                    <a:lnL cap="flat">
                      <a:noFill/>
                    </a:lnL>
                    <a:lnR cap="flat">
                      <a:noFill/>
                    </a:lnR>
                    <a:lnT>
                      <a:noFill/>
                    </a:lnT>
                    <a:lnB>
                      <a:noFill/>
                    </a:lnB>
                    <a:lnTlToBr>
                      <a:noFill/>
                    </a:lnTlToBr>
                    <a:lnBlToTr>
                      <a:noFill/>
                    </a:lnBlToTr>
                    <a:noFill/>
                  </a:tcPr>
                </a:tc>
              </a:tr>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Mental Retardation/Global Delay</a:t>
                      </a: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p:txBody>
          <a:bodyPr/>
          <a:lstStyle/>
          <a:p>
            <a:r>
              <a:rPr lang="en-US" dirty="0"/>
              <a:t>Silos of Services</a:t>
            </a:r>
          </a:p>
        </p:txBody>
      </p:sp>
      <p:pic>
        <p:nvPicPr>
          <p:cNvPr id="389127" name="Picture 7" descr="silos"/>
          <p:cNvPicPr>
            <a:picLocks noGrp="1" noChangeAspect="1" noChangeArrowheads="1"/>
          </p:cNvPicPr>
          <p:nvPr>
            <p:ph type="clipArt" sz="half" idx="2"/>
          </p:nvPr>
        </p:nvPicPr>
        <p:blipFill>
          <a:blip r:embed="rId3" cstate="print"/>
          <a:srcRect/>
          <a:stretch>
            <a:fillRect/>
          </a:stretch>
        </p:blipFill>
        <p:spPr>
          <a:xfrm>
            <a:off x="2057400" y="1905000"/>
            <a:ext cx="5638800" cy="3856038"/>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066800" y="0"/>
            <a:ext cx="7620000" cy="1143000"/>
          </a:xfrm>
        </p:spPr>
        <p:txBody>
          <a:bodyPr/>
          <a:lstStyle/>
          <a:p>
            <a:r>
              <a:rPr lang="en-US" dirty="0"/>
              <a:t>Family Survey</a:t>
            </a:r>
          </a:p>
        </p:txBody>
      </p:sp>
      <p:graphicFrame>
        <p:nvGraphicFramePr>
          <p:cNvPr id="99331" name="Object 3"/>
          <p:cNvGraphicFramePr>
            <a:graphicFrameLocks noChangeAspect="1"/>
          </p:cNvGraphicFramePr>
          <p:nvPr>
            <p:ph sz="half" idx="2"/>
          </p:nvPr>
        </p:nvGraphicFramePr>
        <p:xfrm>
          <a:off x="1828800" y="657225"/>
          <a:ext cx="6019800" cy="6200775"/>
        </p:xfrm>
        <a:graphic>
          <a:graphicData uri="http://schemas.openxmlformats.org/presentationml/2006/ole">
            <p:oleObj spid="_x0000_s99331" name="Chart" r:id="rId4" imgW="3657540" imgH="4029254"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A Medical Home for whom?</a:t>
            </a:r>
          </a:p>
        </p:txBody>
      </p:sp>
      <p:sp>
        <p:nvSpPr>
          <p:cNvPr id="60419" name="Rectangle 3"/>
          <p:cNvSpPr>
            <a:spLocks noGrp="1" noChangeArrowheads="1"/>
          </p:cNvSpPr>
          <p:nvPr>
            <p:ph type="body" idx="1"/>
          </p:nvPr>
        </p:nvSpPr>
        <p:spPr/>
        <p:txBody>
          <a:bodyPr/>
          <a:lstStyle/>
          <a:p>
            <a:pPr>
              <a:lnSpc>
                <a:spcPct val="90000"/>
              </a:lnSpc>
            </a:pPr>
            <a:r>
              <a:rPr lang="en-US" dirty="0"/>
              <a:t>Children with Special Health Care Needs</a:t>
            </a:r>
          </a:p>
          <a:p>
            <a:pPr lvl="1">
              <a:lnSpc>
                <a:spcPct val="90000"/>
              </a:lnSpc>
            </a:pPr>
            <a:r>
              <a:rPr lang="en-US" dirty="0"/>
              <a:t>who have (or are at risk for) chronic physical, developmental, behavioral, or emotional conditions</a:t>
            </a:r>
          </a:p>
          <a:p>
            <a:pPr lvl="1">
              <a:lnSpc>
                <a:spcPct val="90000"/>
              </a:lnSpc>
            </a:pPr>
            <a:r>
              <a:rPr lang="en-US" dirty="0"/>
              <a:t>who require health and related services of a type or amount beyond that required by children generally (USMCHB, ’97)</a:t>
            </a:r>
          </a:p>
          <a:p>
            <a:pPr>
              <a:lnSpc>
                <a:spcPct val="90000"/>
              </a:lnSpc>
            </a:pPr>
            <a:r>
              <a:rPr lang="en-US" sz="2800" dirty="0"/>
              <a:t>16-18 % of all </a:t>
            </a:r>
            <a:r>
              <a:rPr lang="en-US" sz="2800" dirty="0" smtClean="0"/>
              <a:t>children…12 million children</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06" name="Object 50"/>
          <p:cNvGraphicFramePr>
            <a:graphicFrameLocks noChangeAspect="1"/>
          </p:cNvGraphicFramePr>
          <p:nvPr>
            <p:ph sz="half" idx="2"/>
          </p:nvPr>
        </p:nvGraphicFramePr>
        <p:xfrm>
          <a:off x="1371600" y="-381000"/>
          <a:ext cx="6769100" cy="7458075"/>
        </p:xfrm>
        <a:graphic>
          <a:graphicData uri="http://schemas.openxmlformats.org/presentationml/2006/ole">
            <p:oleObj spid="_x0000_s96306" name="Chart" r:id="rId4" imgW="3657540" imgH="4029254"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66800" y="228600"/>
            <a:ext cx="7620000" cy="1143000"/>
          </a:xfrm>
        </p:spPr>
        <p:txBody>
          <a:bodyPr/>
          <a:lstStyle/>
          <a:p>
            <a:r>
              <a:rPr lang="en-US" dirty="0"/>
              <a:t>Family Survey</a:t>
            </a:r>
          </a:p>
        </p:txBody>
      </p:sp>
      <p:sp>
        <p:nvSpPr>
          <p:cNvPr id="101383" name="Rectangle 7"/>
          <p:cNvSpPr>
            <a:spLocks noGrp="1" noChangeArrowheads="1"/>
          </p:cNvSpPr>
          <p:nvPr>
            <p:ph type="body" sz="half" idx="1"/>
          </p:nvPr>
        </p:nvSpPr>
        <p:spPr>
          <a:xfrm>
            <a:off x="1143000" y="2133600"/>
            <a:ext cx="3733800" cy="4114800"/>
          </a:xfrm>
        </p:spPr>
        <p:txBody>
          <a:bodyPr/>
          <a:lstStyle/>
          <a:p>
            <a:r>
              <a:rPr lang="en-US" sz="2400" dirty="0">
                <a:solidFill>
                  <a:schemeClr val="tx1"/>
                </a:solidFill>
              </a:rPr>
              <a:t>Medicines</a:t>
            </a:r>
          </a:p>
          <a:p>
            <a:r>
              <a:rPr lang="en-US" sz="2400" dirty="0">
                <a:solidFill>
                  <a:schemeClr val="tx1"/>
                </a:solidFill>
              </a:rPr>
              <a:t>Supplies </a:t>
            </a:r>
          </a:p>
          <a:p>
            <a:r>
              <a:rPr lang="en-US" sz="2400" dirty="0">
                <a:solidFill>
                  <a:schemeClr val="tx1"/>
                </a:solidFill>
              </a:rPr>
              <a:t>Doctors/Hospitals</a:t>
            </a:r>
          </a:p>
          <a:p>
            <a:r>
              <a:rPr lang="en-US" sz="2400" dirty="0">
                <a:solidFill>
                  <a:schemeClr val="tx1"/>
                </a:solidFill>
              </a:rPr>
              <a:t>Equipment</a:t>
            </a:r>
          </a:p>
          <a:p>
            <a:r>
              <a:rPr lang="en-US" sz="2400" dirty="0">
                <a:solidFill>
                  <a:schemeClr val="tx1"/>
                </a:solidFill>
              </a:rPr>
              <a:t>Transportation</a:t>
            </a:r>
          </a:p>
          <a:p>
            <a:r>
              <a:rPr lang="en-US" sz="2400" dirty="0">
                <a:solidFill>
                  <a:schemeClr val="tx1"/>
                </a:solidFill>
              </a:rPr>
              <a:t>Adaptive clothing and toys</a:t>
            </a:r>
          </a:p>
          <a:p>
            <a:r>
              <a:rPr lang="en-US" sz="2400" dirty="0">
                <a:solidFill>
                  <a:schemeClr val="tx1"/>
                </a:solidFill>
              </a:rPr>
              <a:t>Diapers </a:t>
            </a:r>
          </a:p>
          <a:p>
            <a:r>
              <a:rPr lang="en-US" sz="2400" dirty="0">
                <a:solidFill>
                  <a:schemeClr val="tx1"/>
                </a:solidFill>
              </a:rPr>
              <a:t>Respite</a:t>
            </a:r>
          </a:p>
          <a:p>
            <a:endParaRPr lang="en-US" sz="2400" dirty="0">
              <a:solidFill>
                <a:schemeClr val="tx1"/>
              </a:solidFill>
            </a:endParaRPr>
          </a:p>
          <a:p>
            <a:endParaRPr lang="en-US" sz="2400" dirty="0">
              <a:solidFill>
                <a:schemeClr val="tx1"/>
              </a:solidFill>
            </a:endParaRPr>
          </a:p>
        </p:txBody>
      </p:sp>
      <p:sp>
        <p:nvSpPr>
          <p:cNvPr id="101384" name="Rectangle 8"/>
          <p:cNvSpPr>
            <a:spLocks noGrp="1" noChangeArrowheads="1"/>
          </p:cNvSpPr>
          <p:nvPr>
            <p:ph type="body" sz="half" idx="2"/>
          </p:nvPr>
        </p:nvSpPr>
        <p:spPr>
          <a:xfrm>
            <a:off x="4724400" y="2133600"/>
            <a:ext cx="3733800" cy="4114800"/>
          </a:xfrm>
        </p:spPr>
        <p:txBody>
          <a:bodyPr/>
          <a:lstStyle/>
          <a:p>
            <a:r>
              <a:rPr lang="en-US" sz="2400" dirty="0">
                <a:solidFill>
                  <a:schemeClr val="tx1"/>
                </a:solidFill>
              </a:rPr>
              <a:t>Family Support</a:t>
            </a:r>
          </a:p>
          <a:p>
            <a:r>
              <a:rPr lang="en-US" sz="2400" dirty="0">
                <a:solidFill>
                  <a:schemeClr val="tx1"/>
                </a:solidFill>
              </a:rPr>
              <a:t>Insurance Premiums</a:t>
            </a:r>
          </a:p>
          <a:p>
            <a:r>
              <a:rPr lang="en-US" sz="2400" dirty="0">
                <a:solidFill>
                  <a:schemeClr val="tx1"/>
                </a:solidFill>
              </a:rPr>
              <a:t>Food/Formula</a:t>
            </a:r>
          </a:p>
          <a:p>
            <a:r>
              <a:rPr lang="en-US" sz="2400" dirty="0">
                <a:solidFill>
                  <a:schemeClr val="tx1"/>
                </a:solidFill>
              </a:rPr>
              <a:t>Private Education </a:t>
            </a:r>
          </a:p>
          <a:p>
            <a:r>
              <a:rPr lang="en-US" sz="2400" dirty="0">
                <a:solidFill>
                  <a:schemeClr val="tx1"/>
                </a:solidFill>
              </a:rPr>
              <a:t>PT/OT</a:t>
            </a:r>
          </a:p>
          <a:p>
            <a:r>
              <a:rPr lang="en-US" sz="2400" dirty="0">
                <a:solidFill>
                  <a:schemeClr val="tx1"/>
                </a:solidFill>
              </a:rPr>
              <a:t>Tutoring</a:t>
            </a:r>
          </a:p>
          <a:p>
            <a:r>
              <a:rPr lang="en-US" sz="2400" dirty="0">
                <a:solidFill>
                  <a:schemeClr val="tx1"/>
                </a:solidFill>
              </a:rPr>
              <a:t>Counseling</a:t>
            </a:r>
          </a:p>
          <a:p>
            <a:r>
              <a:rPr lang="en-US" sz="2400" dirty="0">
                <a:solidFill>
                  <a:schemeClr val="tx1"/>
                </a:solidFill>
              </a:rPr>
              <a:t>Surgeries</a:t>
            </a:r>
          </a:p>
          <a:p>
            <a:r>
              <a:rPr lang="en-US" sz="2400" dirty="0">
                <a:solidFill>
                  <a:schemeClr val="tx1"/>
                </a:solidFill>
              </a:rPr>
              <a:t>Dental</a:t>
            </a:r>
            <a:endParaRPr lang="en-US" sz="2400" dirty="0"/>
          </a:p>
          <a:p>
            <a:pPr>
              <a:buFont typeface="Monotype Sorts" pitchFamily="2" charset="2"/>
              <a:buNone/>
            </a:pPr>
            <a:endParaRPr lang="en-US" sz="2400" dirty="0"/>
          </a:p>
        </p:txBody>
      </p:sp>
      <p:sp>
        <p:nvSpPr>
          <p:cNvPr id="101382" name="Text Box 6"/>
          <p:cNvSpPr txBox="1">
            <a:spLocks noChangeArrowheads="1"/>
          </p:cNvSpPr>
          <p:nvPr/>
        </p:nvSpPr>
        <p:spPr bwMode="auto">
          <a:xfrm>
            <a:off x="609600" y="1219200"/>
            <a:ext cx="8229600" cy="533400"/>
          </a:xfrm>
          <a:prstGeom prst="rect">
            <a:avLst/>
          </a:prstGeom>
          <a:noFill/>
          <a:ln w="9525">
            <a:noFill/>
            <a:miter lim="800000"/>
            <a:headEnd/>
            <a:tailEnd/>
          </a:ln>
          <a:effectLst/>
        </p:spPr>
        <p:txBody>
          <a:bodyPr wrap="none"/>
          <a:lstStyle/>
          <a:p>
            <a:r>
              <a:rPr lang="en-US" dirty="0"/>
              <a:t>         </a:t>
            </a:r>
            <a:r>
              <a:rPr lang="en-US" dirty="0">
                <a:solidFill>
                  <a:srgbClr val="9900CC"/>
                </a:solidFill>
              </a:rPr>
              <a:t>Out of Pocket Expenses &gt;$25/month……………38%/</a:t>
            </a:r>
            <a:r>
              <a:rPr lang="en-US" dirty="0">
                <a:solidFill>
                  <a:srgbClr val="FF0000"/>
                </a:solidFill>
              </a:rPr>
              <a:t>51%</a:t>
            </a:r>
          </a:p>
          <a:p>
            <a:pPr>
              <a:spcBef>
                <a:spcPct val="50000"/>
              </a:spcBef>
            </a:pPr>
            <a:endParaRPr lang="en-US" dirty="0">
              <a:solidFill>
                <a:srgbClr val="9900CC"/>
              </a:solidFill>
            </a:endParaRPr>
          </a:p>
          <a:p>
            <a:pPr>
              <a:spcBef>
                <a:spcPct val="50000"/>
              </a:spcBef>
            </a:pPr>
            <a:endParaRPr lang="en-US" dirty="0">
              <a:solidFill>
                <a:srgbClr val="9900CC"/>
              </a:solidFill>
            </a:endParaRPr>
          </a:p>
          <a:p>
            <a:pPr>
              <a:spcBef>
                <a:spcPct val="50000"/>
              </a:spcBef>
            </a:pPr>
            <a:endParaRPr lang="en-US" dirty="0">
              <a:solidFill>
                <a:srgbClr val="9900CC"/>
              </a:solidFill>
            </a:endParaRPr>
          </a:p>
          <a:p>
            <a:pPr>
              <a:spcBef>
                <a:spcPct val="50000"/>
              </a:spcBef>
            </a:pPr>
            <a:endParaRPr lang="en-US" dirty="0">
              <a:solidFill>
                <a:srgbClr val="9900CC"/>
              </a:solidFill>
            </a:endParaRPr>
          </a:p>
          <a:p>
            <a:pPr>
              <a:spcBef>
                <a:spcPct val="50000"/>
              </a:spcBef>
            </a:pPr>
            <a:endParaRPr lang="en-US" dirty="0">
              <a:solidFill>
                <a:srgbClr val="9900CC"/>
              </a:solidFill>
            </a:endParaRPr>
          </a:p>
          <a:p>
            <a:pPr>
              <a:spcBef>
                <a:spcPct val="50000"/>
              </a:spcBef>
            </a:pPr>
            <a:endParaRPr lang="en-US" dirty="0"/>
          </a:p>
          <a:p>
            <a:pPr>
              <a:spcBef>
                <a:spcPct val="50000"/>
              </a:spcBef>
            </a:pP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sz="4800" dirty="0"/>
              <a:t>PCP Visits/Yr</a:t>
            </a:r>
          </a:p>
        </p:txBody>
      </p:sp>
      <p:graphicFrame>
        <p:nvGraphicFramePr>
          <p:cNvPr id="361475" name="Object 3"/>
          <p:cNvGraphicFramePr>
            <a:graphicFrameLocks noChangeAspect="1"/>
          </p:cNvGraphicFramePr>
          <p:nvPr>
            <p:ph idx="1"/>
          </p:nvPr>
        </p:nvGraphicFramePr>
        <p:xfrm>
          <a:off x="914400" y="1600200"/>
          <a:ext cx="8001000" cy="4552950"/>
        </p:xfrm>
        <a:graphic>
          <a:graphicData uri="http://schemas.openxmlformats.org/presentationml/2006/ole">
            <p:oleObj spid="_x0000_s361475" name="Chart" r:id="rId4" imgW="7620000" imgH="41148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sz="4800" dirty="0"/>
              <a:t>Specialist Visits/Yr</a:t>
            </a:r>
          </a:p>
        </p:txBody>
      </p:sp>
      <p:graphicFrame>
        <p:nvGraphicFramePr>
          <p:cNvPr id="363523" name="Object 3"/>
          <p:cNvGraphicFramePr>
            <a:graphicFrameLocks noChangeAspect="1"/>
          </p:cNvGraphicFramePr>
          <p:nvPr>
            <p:ph idx="1"/>
          </p:nvPr>
        </p:nvGraphicFramePr>
        <p:xfrm>
          <a:off x="762000" y="1524000"/>
          <a:ext cx="8001000" cy="4808538"/>
        </p:xfrm>
        <a:graphic>
          <a:graphicData uri="http://schemas.openxmlformats.org/presentationml/2006/ole">
            <p:oleObj spid="_x0000_s363523" name="Chart" r:id="rId4" imgW="7620119" imgH="4114681"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sz="4800" dirty="0"/>
              <a:t>ER Visits/Yr</a:t>
            </a:r>
          </a:p>
        </p:txBody>
      </p:sp>
      <p:graphicFrame>
        <p:nvGraphicFramePr>
          <p:cNvPr id="365571" name="Object 3"/>
          <p:cNvGraphicFramePr>
            <a:graphicFrameLocks noChangeAspect="1"/>
          </p:cNvGraphicFramePr>
          <p:nvPr>
            <p:ph idx="1"/>
          </p:nvPr>
        </p:nvGraphicFramePr>
        <p:xfrm>
          <a:off x="914400" y="1295400"/>
          <a:ext cx="7924800" cy="5332413"/>
        </p:xfrm>
        <a:graphic>
          <a:graphicData uri="http://schemas.openxmlformats.org/presentationml/2006/ole">
            <p:oleObj spid="_x0000_s365571" name="Chart" r:id="rId4" imgW="7620000" imgH="41148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sz="4800" dirty="0"/>
              <a:t># of Hospital Stays/Yr</a:t>
            </a:r>
          </a:p>
        </p:txBody>
      </p:sp>
      <p:graphicFrame>
        <p:nvGraphicFramePr>
          <p:cNvPr id="367619" name="Object 3"/>
          <p:cNvGraphicFramePr>
            <a:graphicFrameLocks noChangeAspect="1"/>
          </p:cNvGraphicFramePr>
          <p:nvPr>
            <p:ph idx="1"/>
          </p:nvPr>
        </p:nvGraphicFramePr>
        <p:xfrm>
          <a:off x="1066800" y="1219200"/>
          <a:ext cx="7620000" cy="5281613"/>
        </p:xfrm>
        <a:graphic>
          <a:graphicData uri="http://schemas.openxmlformats.org/presentationml/2006/ole">
            <p:oleObj spid="_x0000_s367619" name="Chart" r:id="rId4" imgW="8486775" imgH="4619625"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sz="4800" dirty="0"/>
              <a:t>Hospital Nights/Yr</a:t>
            </a:r>
          </a:p>
        </p:txBody>
      </p:sp>
      <p:graphicFrame>
        <p:nvGraphicFramePr>
          <p:cNvPr id="368643" name="Object 3"/>
          <p:cNvGraphicFramePr>
            <a:graphicFrameLocks noChangeAspect="1"/>
          </p:cNvGraphicFramePr>
          <p:nvPr>
            <p:ph idx="1"/>
          </p:nvPr>
        </p:nvGraphicFramePr>
        <p:xfrm>
          <a:off x="1143000" y="1371600"/>
          <a:ext cx="7543800" cy="5194300"/>
        </p:xfrm>
        <a:graphic>
          <a:graphicData uri="http://schemas.openxmlformats.org/presentationml/2006/ole">
            <p:oleObj spid="_x0000_s368643" name="Chart" r:id="rId4" imgW="8429804" imgH="4829354"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sz="4000" dirty="0"/>
              <a:t>Family Survey</a:t>
            </a:r>
            <a:br>
              <a:rPr lang="en-US" sz="4000" dirty="0"/>
            </a:br>
            <a:endParaRPr lang="en-US" sz="3200" dirty="0">
              <a:solidFill>
                <a:srgbClr val="9900CC"/>
              </a:solidFill>
            </a:endParaRPr>
          </a:p>
        </p:txBody>
      </p:sp>
      <p:sp>
        <p:nvSpPr>
          <p:cNvPr id="302083" name="Rectangle 3"/>
          <p:cNvSpPr>
            <a:spLocks noGrp="1" noChangeArrowheads="1"/>
          </p:cNvSpPr>
          <p:nvPr>
            <p:ph type="body" sz="half" idx="1"/>
          </p:nvPr>
        </p:nvSpPr>
        <p:spPr>
          <a:xfrm>
            <a:off x="1600200" y="1828800"/>
            <a:ext cx="6172200" cy="685800"/>
          </a:xfrm>
        </p:spPr>
        <p:txBody>
          <a:bodyPr/>
          <a:lstStyle/>
          <a:p>
            <a:pPr>
              <a:buFont typeface="Monotype Sorts" pitchFamily="2" charset="2"/>
              <a:buNone/>
            </a:pPr>
            <a:r>
              <a:rPr lang="en-US" sz="2400" dirty="0"/>
              <a:t>Days of Work Lost Due to Child’s Condition</a:t>
            </a:r>
          </a:p>
          <a:p>
            <a:pPr>
              <a:buFont typeface="Monotype Sorts" pitchFamily="2" charset="2"/>
              <a:buNone/>
            </a:pPr>
            <a:endParaRPr lang="en-US" sz="2400" dirty="0"/>
          </a:p>
        </p:txBody>
      </p:sp>
      <p:graphicFrame>
        <p:nvGraphicFramePr>
          <p:cNvPr id="302108" name="Group 28"/>
          <p:cNvGraphicFramePr>
            <a:graphicFrameLocks noGrp="1"/>
          </p:cNvGraphicFramePr>
          <p:nvPr>
            <p:ph sz="quarter" idx="2"/>
          </p:nvPr>
        </p:nvGraphicFramePr>
        <p:xfrm>
          <a:off x="4876800" y="2590800"/>
          <a:ext cx="3733800" cy="2926080"/>
        </p:xfrm>
        <a:graphic>
          <a:graphicData uri="http://schemas.openxmlformats.org/drawingml/2006/table">
            <a:tbl>
              <a:tblPr/>
              <a:tblGrid>
                <a:gridCol w="1866900"/>
                <a:gridCol w="1866900"/>
              </a:tblGrid>
              <a:tr h="495300">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None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63%/</a:t>
                      </a:r>
                      <a:r>
                        <a:rPr kumimoji="0" lang="en-US" sz="2800" b="0" i="0" u="none" strike="noStrike" cap="none" normalizeH="0" baseline="0" dirty="0" smtClean="0">
                          <a:ln>
                            <a:noFill/>
                          </a:ln>
                          <a:solidFill>
                            <a:srgbClr val="0066FF"/>
                          </a:solidFill>
                          <a:effectLst/>
                          <a:latin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1-5 Days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25%/</a:t>
                      </a:r>
                      <a:r>
                        <a:rPr kumimoji="0" lang="en-US" sz="2800" b="0" i="0" u="none" strike="noStrike" cap="none" normalizeH="0" baseline="0" dirty="0" smtClean="0">
                          <a:ln>
                            <a:noFill/>
                          </a:ln>
                          <a:solidFill>
                            <a:srgbClr val="0066FF"/>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1-3 Weeks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8%/</a:t>
                      </a:r>
                      <a:r>
                        <a:rPr kumimoji="0" lang="en-US" sz="2800" b="0" i="0" u="none" strike="noStrike" cap="none" normalizeH="0" baseline="0" dirty="0" smtClean="0">
                          <a:ln>
                            <a:noFill/>
                          </a:ln>
                          <a:solidFill>
                            <a:srgbClr val="0066FF"/>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Month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4%/</a:t>
                      </a:r>
                      <a:r>
                        <a:rPr kumimoji="0" lang="en-US" sz="2800" b="0" i="0" u="none" strike="noStrike" cap="none" normalizeH="0" baseline="0" dirty="0" smtClean="0">
                          <a:ln>
                            <a:noFill/>
                          </a:ln>
                          <a:solidFill>
                            <a:srgbClr val="0066FF"/>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2109" name="Picture 29" descr="j0273384[1]"/>
          <p:cNvPicPr>
            <a:picLocks noChangeAspect="1" noChangeArrowheads="1"/>
          </p:cNvPicPr>
          <p:nvPr/>
        </p:nvPicPr>
        <p:blipFill>
          <a:blip r:embed="rId3" cstate="print"/>
          <a:srcRect/>
          <a:stretch>
            <a:fillRect/>
          </a:stretch>
        </p:blipFill>
        <p:spPr bwMode="auto">
          <a:xfrm>
            <a:off x="914400" y="2514600"/>
            <a:ext cx="3657600" cy="3298825"/>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sz="4000" dirty="0"/>
              <a:t>Family Survey</a:t>
            </a:r>
            <a:br>
              <a:rPr lang="en-US" sz="4000" dirty="0"/>
            </a:br>
            <a:endParaRPr lang="en-US" sz="3200" dirty="0">
              <a:solidFill>
                <a:srgbClr val="9900CC"/>
              </a:solidFill>
            </a:endParaRPr>
          </a:p>
        </p:txBody>
      </p:sp>
      <p:sp>
        <p:nvSpPr>
          <p:cNvPr id="369671" name="Rectangle 7"/>
          <p:cNvSpPr>
            <a:spLocks noChangeArrowheads="1"/>
          </p:cNvSpPr>
          <p:nvPr/>
        </p:nvSpPr>
        <p:spPr bwMode="auto">
          <a:xfrm>
            <a:off x="838200" y="1905000"/>
            <a:ext cx="6858000" cy="701675"/>
          </a:xfrm>
          <a:prstGeom prst="rect">
            <a:avLst/>
          </a:prstGeom>
          <a:noFill/>
          <a:ln w="9525">
            <a:noFill/>
            <a:miter lim="800000"/>
            <a:headEnd/>
            <a:tailEnd/>
          </a:ln>
          <a:effectLst/>
        </p:spPr>
        <p:txBody>
          <a:bodyPr>
            <a:spAutoFit/>
          </a:bodyPr>
          <a:lstStyle/>
          <a:p>
            <a:r>
              <a:rPr lang="en-US" sz="2800" dirty="0">
                <a:solidFill>
                  <a:srgbClr val="9900CC"/>
                </a:solidFill>
                <a:latin typeface="Arial" charset="0"/>
              </a:rPr>
              <a:t>  </a:t>
            </a:r>
            <a:r>
              <a:rPr lang="en-US" sz="4000" dirty="0">
                <a:solidFill>
                  <a:srgbClr val="9900CC"/>
                </a:solidFill>
                <a:latin typeface="Arial" charset="0"/>
              </a:rPr>
              <a:t>Employed Full Time</a:t>
            </a:r>
          </a:p>
        </p:txBody>
      </p:sp>
      <p:sp>
        <p:nvSpPr>
          <p:cNvPr id="369672" name="Rectangle 8"/>
          <p:cNvSpPr>
            <a:spLocks noChangeArrowheads="1"/>
          </p:cNvSpPr>
          <p:nvPr/>
        </p:nvSpPr>
        <p:spPr bwMode="auto">
          <a:xfrm>
            <a:off x="1219200" y="2743200"/>
            <a:ext cx="6324600" cy="3868738"/>
          </a:xfrm>
          <a:prstGeom prst="rect">
            <a:avLst/>
          </a:prstGeom>
          <a:noFill/>
          <a:ln w="9525">
            <a:noFill/>
            <a:miter lim="800000"/>
            <a:headEnd/>
            <a:tailEnd/>
          </a:ln>
          <a:effectLst/>
        </p:spPr>
        <p:txBody>
          <a:bodyPr>
            <a:spAutoFit/>
          </a:bodyPr>
          <a:lstStyle/>
          <a:p>
            <a:r>
              <a:rPr lang="en-US" sz="3200" dirty="0"/>
              <a:t>Mother……19%/</a:t>
            </a:r>
            <a:r>
              <a:rPr lang="en-US" sz="3200" dirty="0">
                <a:solidFill>
                  <a:srgbClr val="FF0000"/>
                </a:solidFill>
              </a:rPr>
              <a:t>35%     </a:t>
            </a:r>
          </a:p>
          <a:p>
            <a:endParaRPr lang="en-US" sz="3200" dirty="0"/>
          </a:p>
          <a:p>
            <a:r>
              <a:rPr lang="en-US" sz="3200" dirty="0"/>
              <a:t>Father……..50%/</a:t>
            </a:r>
            <a:r>
              <a:rPr lang="en-US" sz="3200" dirty="0">
                <a:solidFill>
                  <a:srgbClr val="FF0000"/>
                </a:solidFill>
              </a:rPr>
              <a:t>55%</a:t>
            </a:r>
          </a:p>
          <a:p>
            <a:endParaRPr lang="en-US" sz="3200" dirty="0">
              <a:solidFill>
                <a:srgbClr val="FF0000"/>
              </a:solidFill>
            </a:endParaRPr>
          </a:p>
          <a:p>
            <a:r>
              <a:rPr lang="en-US" sz="3200" dirty="0"/>
              <a:t>Only 7% of parents both work </a:t>
            </a:r>
          </a:p>
          <a:p>
            <a:r>
              <a:rPr lang="en-US" sz="3200" dirty="0"/>
              <a:t>full-time</a:t>
            </a:r>
            <a:r>
              <a:rPr lang="en-US" dirty="0"/>
              <a:t> </a:t>
            </a:r>
          </a:p>
          <a:p>
            <a:endParaRPr lang="en-US" dirty="0"/>
          </a:p>
          <a:p>
            <a:endParaRPr lang="en-US" sz="3200" dirty="0">
              <a:solidFill>
                <a:srgbClr val="FF0000"/>
              </a:solidFill>
            </a:endParaRPr>
          </a:p>
          <a:p>
            <a:pPr>
              <a:lnSpc>
                <a:spcPct val="0"/>
              </a:lnSpc>
            </a:pPr>
            <a:endParaRPr lang="en-US" sz="3200" dirty="0">
              <a:solidFill>
                <a:srgbClr val="FF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914400" y="609600"/>
            <a:ext cx="7620000" cy="1143000"/>
          </a:xfrm>
        </p:spPr>
        <p:txBody>
          <a:bodyPr/>
          <a:lstStyle/>
          <a:p>
            <a:r>
              <a:rPr lang="en-US" sz="3600" dirty="0"/>
              <a:t>School </a:t>
            </a:r>
            <a:br>
              <a:rPr lang="en-US" sz="3600" dirty="0"/>
            </a:br>
            <a:r>
              <a:rPr lang="en-US" sz="3600" dirty="0"/>
              <a:t>		</a:t>
            </a:r>
          </a:p>
        </p:txBody>
      </p:sp>
      <p:pic>
        <p:nvPicPr>
          <p:cNvPr id="312323" name="Picture 3" descr="j0130307"/>
          <p:cNvPicPr>
            <a:picLocks noGrp="1" noChangeAspect="1" noChangeArrowheads="1"/>
          </p:cNvPicPr>
          <p:nvPr>
            <p:ph idx="1"/>
          </p:nvPr>
        </p:nvPicPr>
        <p:blipFill>
          <a:blip r:embed="rId3" cstate="print"/>
          <a:srcRect/>
          <a:stretch>
            <a:fillRect/>
          </a:stretch>
        </p:blipFill>
        <p:spPr>
          <a:xfrm>
            <a:off x="2514600" y="1828800"/>
            <a:ext cx="4649788" cy="4114800"/>
          </a:xfrm>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l"/>
            <a:r>
              <a:rPr lang="en-US" sz="2800" dirty="0" smtClean="0"/>
              <a:t>Real Time Assessment of CSHCN Prevalence</a:t>
            </a:r>
            <a:endParaRPr lang="en-US" sz="2800" dirty="0"/>
          </a:p>
        </p:txBody>
      </p:sp>
      <p:sp>
        <p:nvSpPr>
          <p:cNvPr id="3" name="Content Placeholder 2"/>
          <p:cNvSpPr>
            <a:spLocks noGrp="1"/>
          </p:cNvSpPr>
          <p:nvPr>
            <p:ph idx="1"/>
          </p:nvPr>
        </p:nvSpPr>
        <p:spPr>
          <a:xfrm>
            <a:off x="1066800" y="1219200"/>
            <a:ext cx="7620000" cy="4114800"/>
          </a:xfrm>
        </p:spPr>
        <p:txBody>
          <a:bodyPr/>
          <a:lstStyle/>
          <a:p>
            <a:pPr>
              <a:buNone/>
            </a:pPr>
            <a:r>
              <a:rPr lang="en-US" sz="2400" dirty="0" smtClean="0"/>
              <a:t>CSHCN Screener 2-</a:t>
            </a:r>
          </a:p>
          <a:p>
            <a:r>
              <a:rPr lang="en-US" sz="2000" dirty="0" smtClean="0"/>
              <a:t>Parent must report that the child has “a condition that has lasted or is expected to last at least one year,” and also must report that the condition resulted in at least one of the following consequences for the child:</a:t>
            </a:r>
          </a:p>
          <a:p>
            <a:r>
              <a:rPr lang="en-US" sz="2000" dirty="0" smtClean="0"/>
              <a:t>Use of prescription medications</a:t>
            </a:r>
          </a:p>
          <a:p>
            <a:r>
              <a:rPr lang="en-US" sz="2000" dirty="0" smtClean="0"/>
              <a:t>Use of medical care, mental health or educational services than is more than usual </a:t>
            </a:r>
          </a:p>
          <a:p>
            <a:r>
              <a:rPr lang="en-US" sz="2000" dirty="0" smtClean="0"/>
              <a:t>Child is limited or prevented in any way in his ability to do the thinks most children of the same age can</a:t>
            </a:r>
          </a:p>
          <a:p>
            <a:r>
              <a:rPr lang="en-US" sz="2000" dirty="0" smtClean="0"/>
              <a:t>Use of special therapies</a:t>
            </a:r>
          </a:p>
          <a:p>
            <a:r>
              <a:rPr lang="en-US" sz="2000" dirty="0" smtClean="0"/>
              <a:t>Emotional, developmental or behavioral services</a:t>
            </a:r>
            <a:endParaRPr lang="en-US" sz="20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sz="4000" dirty="0"/>
              <a:t>School Absences</a:t>
            </a:r>
            <a:br>
              <a:rPr lang="en-US" sz="4000" dirty="0"/>
            </a:br>
            <a:r>
              <a:rPr lang="en-US" sz="3600" dirty="0"/>
              <a:t>In Last 3 months</a:t>
            </a:r>
          </a:p>
        </p:txBody>
      </p:sp>
      <p:graphicFrame>
        <p:nvGraphicFramePr>
          <p:cNvPr id="342073" name="Group 57"/>
          <p:cNvGraphicFramePr>
            <a:graphicFrameLocks noGrp="1"/>
          </p:cNvGraphicFramePr>
          <p:nvPr>
            <p:ph sz="half" idx="2"/>
          </p:nvPr>
        </p:nvGraphicFramePr>
        <p:xfrm>
          <a:off x="1905000" y="1828800"/>
          <a:ext cx="6019800" cy="3924301"/>
        </p:xfrm>
        <a:graphic>
          <a:graphicData uri="http://schemas.openxmlformats.org/drawingml/2006/table">
            <a:tbl>
              <a:tblPr/>
              <a:tblGrid>
                <a:gridCol w="1504950"/>
                <a:gridCol w="1504950"/>
                <a:gridCol w="1504950"/>
                <a:gridCol w="1504950"/>
              </a:tblGrid>
              <a:tr h="1522413">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None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1-5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1-3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&gt; 1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50%</a:t>
                      </a:r>
                    </a:p>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endParaRPr kumimoji="0" lang="en-US" sz="2800" b="0" i="0" u="none" strike="noStrike" cap="none" normalizeH="0" baseline="0" dirty="0" smtClean="0">
                        <a:ln>
                          <a:noFill/>
                        </a:ln>
                        <a:solidFill>
                          <a:srgbClr val="9900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9900CC"/>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1738">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FF0000"/>
                          </a:solidFill>
                          <a:effectLst/>
                          <a:latin typeface="Arial" charset="0"/>
                        </a:rPr>
                        <a:t>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FF0000"/>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FF0000"/>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60000"/>
                        <a:buFont typeface="Monotype Sorts" pitchFamily="2" charset="2"/>
                        <a:buNone/>
                        <a:tabLst/>
                      </a:pPr>
                      <a:r>
                        <a:rPr kumimoji="0" lang="en-US" sz="2800" b="0" i="0" u="none" strike="noStrike" cap="none" normalizeH="0" baseline="0" dirty="0" smtClean="0">
                          <a:ln>
                            <a:noFill/>
                          </a:ln>
                          <a:solidFill>
                            <a:srgbClr val="FF0000"/>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dirty="0"/>
              <a:t>School Success</a:t>
            </a:r>
          </a:p>
        </p:txBody>
      </p:sp>
      <p:sp>
        <p:nvSpPr>
          <p:cNvPr id="325635" name="Rectangle 3"/>
          <p:cNvSpPr>
            <a:spLocks noGrp="1" noChangeArrowheads="1"/>
          </p:cNvSpPr>
          <p:nvPr>
            <p:ph type="body" sz="half" idx="1"/>
          </p:nvPr>
        </p:nvSpPr>
        <p:spPr>
          <a:xfrm>
            <a:off x="1066800" y="1828800"/>
            <a:ext cx="4114800" cy="4114800"/>
          </a:xfrm>
        </p:spPr>
        <p:txBody>
          <a:bodyPr/>
          <a:lstStyle/>
          <a:p>
            <a:r>
              <a:rPr lang="en-US" dirty="0"/>
              <a:t>Principal……….12%</a:t>
            </a:r>
          </a:p>
          <a:p>
            <a:r>
              <a:rPr lang="en-US" dirty="0"/>
              <a:t>Teacher………..39%</a:t>
            </a:r>
          </a:p>
          <a:p>
            <a:r>
              <a:rPr lang="en-US" dirty="0"/>
              <a:t>School Nurse….11%</a:t>
            </a:r>
          </a:p>
          <a:p>
            <a:r>
              <a:rPr lang="en-US" dirty="0"/>
              <a:t>Resource Spec.11%</a:t>
            </a:r>
          </a:p>
          <a:p>
            <a:r>
              <a:rPr lang="en-US" dirty="0"/>
              <a:t>Class Aide…….18%</a:t>
            </a:r>
          </a:p>
          <a:p>
            <a:r>
              <a:rPr lang="en-US" dirty="0"/>
              <a:t>Tutor…………….3%</a:t>
            </a:r>
          </a:p>
          <a:p>
            <a:r>
              <a:rPr lang="en-US" dirty="0"/>
              <a:t>Sp. Ed Teacher.22%</a:t>
            </a:r>
          </a:p>
          <a:p>
            <a:r>
              <a:rPr lang="en-US" dirty="0"/>
              <a:t>Other…………....3%</a:t>
            </a:r>
          </a:p>
          <a:p>
            <a:endParaRPr lang="en-US" dirty="0"/>
          </a:p>
        </p:txBody>
      </p:sp>
      <p:pic>
        <p:nvPicPr>
          <p:cNvPr id="325636" name="Picture 4" descr="j0231637[1]"/>
          <p:cNvPicPr>
            <a:picLocks noGrp="1" noChangeAspect="1" noChangeArrowheads="1"/>
          </p:cNvPicPr>
          <p:nvPr>
            <p:ph idx="4294967295"/>
          </p:nvPr>
        </p:nvPicPr>
        <p:blipFill>
          <a:blip r:embed="rId3" cstate="print"/>
          <a:srcRect/>
          <a:stretch>
            <a:fillRect/>
          </a:stretch>
        </p:blipFill>
        <p:spPr>
          <a:xfrm>
            <a:off x="5257800" y="2209800"/>
            <a:ext cx="3352800" cy="2846388"/>
          </a:xfr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sz="4000" dirty="0"/>
              <a:t>Who Do You Call with Concerns About Your Child? </a:t>
            </a:r>
          </a:p>
        </p:txBody>
      </p:sp>
      <p:sp>
        <p:nvSpPr>
          <p:cNvPr id="371715" name="Rectangle 3"/>
          <p:cNvSpPr>
            <a:spLocks noGrp="1" noChangeArrowheads="1"/>
          </p:cNvSpPr>
          <p:nvPr>
            <p:ph type="body" sz="half" idx="1"/>
          </p:nvPr>
        </p:nvSpPr>
        <p:spPr>
          <a:xfrm>
            <a:off x="5791200" y="1828800"/>
            <a:ext cx="2895600" cy="4572000"/>
          </a:xfrm>
        </p:spPr>
        <p:txBody>
          <a:bodyPr/>
          <a:lstStyle/>
          <a:p>
            <a:pPr>
              <a:lnSpc>
                <a:spcPct val="90000"/>
              </a:lnSpc>
            </a:pPr>
            <a:r>
              <a:rPr lang="en-US" sz="2400" dirty="0"/>
              <a:t>Principal….12%</a:t>
            </a:r>
          </a:p>
          <a:p>
            <a:pPr>
              <a:lnSpc>
                <a:spcPct val="90000"/>
              </a:lnSpc>
            </a:pPr>
            <a:r>
              <a:rPr lang="en-US" sz="2400" dirty="0"/>
              <a:t>Teacher…..29%</a:t>
            </a:r>
          </a:p>
          <a:p>
            <a:pPr>
              <a:lnSpc>
                <a:spcPct val="90000"/>
              </a:lnSpc>
            </a:pPr>
            <a:r>
              <a:rPr lang="en-US" sz="2400" dirty="0"/>
              <a:t>School Nurse…….. .9%</a:t>
            </a:r>
          </a:p>
          <a:p>
            <a:pPr>
              <a:lnSpc>
                <a:spcPct val="90000"/>
              </a:lnSpc>
            </a:pPr>
            <a:r>
              <a:rPr lang="en-US" sz="2400" dirty="0"/>
              <a:t>Resource Spec………..6%</a:t>
            </a:r>
          </a:p>
          <a:p>
            <a:pPr>
              <a:lnSpc>
                <a:spcPct val="90000"/>
              </a:lnSpc>
            </a:pPr>
            <a:r>
              <a:rPr lang="en-US" sz="2400" dirty="0"/>
              <a:t>Class Aide…………4%</a:t>
            </a:r>
          </a:p>
          <a:p>
            <a:pPr>
              <a:lnSpc>
                <a:spcPct val="90000"/>
              </a:lnSpc>
            </a:pPr>
            <a:r>
              <a:rPr lang="en-US" sz="2400" dirty="0"/>
              <a:t>Sp. Ed Teacher……15%</a:t>
            </a:r>
          </a:p>
          <a:p>
            <a:pPr>
              <a:lnSpc>
                <a:spcPct val="90000"/>
              </a:lnSpc>
            </a:pPr>
            <a:r>
              <a:rPr lang="en-US" sz="2400" dirty="0"/>
              <a:t>No one to call……1%</a:t>
            </a:r>
          </a:p>
        </p:txBody>
      </p:sp>
      <p:pic>
        <p:nvPicPr>
          <p:cNvPr id="371716" name="Picture 4" descr="j0335680"/>
          <p:cNvPicPr>
            <a:picLocks noGrp="1" noChangeAspect="1" noChangeArrowheads="1"/>
          </p:cNvPicPr>
          <p:nvPr>
            <p:ph sz="half" idx="2"/>
          </p:nvPr>
        </p:nvPicPr>
        <p:blipFill>
          <a:blip r:embed="rId3" cstate="print"/>
          <a:srcRect/>
          <a:stretch>
            <a:fillRect/>
          </a:stretch>
        </p:blipFill>
        <p:spPr>
          <a:xfrm>
            <a:off x="1219200" y="2286000"/>
            <a:ext cx="4419600" cy="2597150"/>
          </a:xfr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90600" y="228600"/>
            <a:ext cx="7620000" cy="1143000"/>
          </a:xfrm>
        </p:spPr>
        <p:txBody>
          <a:bodyPr/>
          <a:lstStyle/>
          <a:p>
            <a:r>
              <a:rPr lang="en-US" sz="3600" dirty="0"/>
              <a:t>Family Survey</a:t>
            </a:r>
          </a:p>
        </p:txBody>
      </p:sp>
      <p:sp>
        <p:nvSpPr>
          <p:cNvPr id="135171" name="Rectangle 3"/>
          <p:cNvSpPr>
            <a:spLocks noGrp="1" noChangeArrowheads="1"/>
          </p:cNvSpPr>
          <p:nvPr>
            <p:ph type="body" sz="half" idx="1"/>
          </p:nvPr>
        </p:nvSpPr>
        <p:spPr>
          <a:xfrm>
            <a:off x="1219200" y="1981200"/>
            <a:ext cx="7924800" cy="4419600"/>
          </a:xfrm>
        </p:spPr>
        <p:txBody>
          <a:bodyPr/>
          <a:lstStyle/>
          <a:p>
            <a:pPr>
              <a:lnSpc>
                <a:spcPct val="90000"/>
              </a:lnSpc>
            </a:pPr>
            <a:r>
              <a:rPr lang="en-US" dirty="0"/>
              <a:t>In the last 3 months how often have you worried about your child’s health? </a:t>
            </a:r>
          </a:p>
          <a:p>
            <a:pPr lvl="1">
              <a:lnSpc>
                <a:spcPct val="90000"/>
              </a:lnSpc>
            </a:pPr>
            <a:r>
              <a:rPr lang="en-US" dirty="0"/>
              <a:t> 64% worried some, most or all of the time </a:t>
            </a:r>
          </a:p>
          <a:p>
            <a:pPr>
              <a:lnSpc>
                <a:spcPct val="90000"/>
              </a:lnSpc>
            </a:pPr>
            <a:r>
              <a:rPr lang="en-US" dirty="0"/>
              <a:t>Talked to someone about worries?</a:t>
            </a:r>
          </a:p>
          <a:p>
            <a:pPr lvl="1">
              <a:lnSpc>
                <a:spcPct val="90000"/>
              </a:lnSpc>
            </a:pPr>
            <a:r>
              <a:rPr lang="en-US" dirty="0"/>
              <a:t>39%  yes </a:t>
            </a:r>
          </a:p>
          <a:p>
            <a:pPr lvl="1">
              <a:lnSpc>
                <a:spcPct val="90000"/>
              </a:lnSpc>
            </a:pPr>
            <a:r>
              <a:rPr lang="en-US" dirty="0"/>
              <a:t>61%  no</a:t>
            </a:r>
          </a:p>
          <a:p>
            <a:pPr>
              <a:lnSpc>
                <a:spcPct val="90000"/>
              </a:lnSpc>
            </a:pPr>
            <a:r>
              <a:rPr lang="en-US" dirty="0"/>
              <a:t>Who do you talk to? </a:t>
            </a:r>
          </a:p>
          <a:p>
            <a:pPr lvl="1">
              <a:lnSpc>
                <a:spcPct val="90000"/>
              </a:lnSpc>
            </a:pPr>
            <a:r>
              <a:rPr lang="en-US" dirty="0"/>
              <a:t>Doctors, family and friends, school staff</a:t>
            </a:r>
          </a:p>
          <a:p>
            <a:pPr lvl="1">
              <a:lnSpc>
                <a:spcPct val="90000"/>
              </a:lnSpc>
              <a:buFont typeface="Monotype Sorts" pitchFamily="2" charset="2"/>
              <a:buNone/>
            </a:pPr>
            <a:endParaRPr lang="en-US" dirty="0"/>
          </a:p>
          <a:p>
            <a:pPr lvl="1">
              <a:lnSpc>
                <a:spcPct val="90000"/>
              </a:lnSpc>
              <a:buFont typeface="Monotype Sorts" pitchFamily="2" charset="2"/>
              <a:buNone/>
            </a:pPr>
            <a:r>
              <a:rPr lang="en-US" dirty="0"/>
              <a:t>   </a:t>
            </a:r>
          </a:p>
          <a:p>
            <a:pPr>
              <a:lnSpc>
                <a:spcPct val="90000"/>
              </a:lnSpc>
            </a:pPr>
            <a:endParaRPr lang="en-US" sz="1600" dirty="0"/>
          </a:p>
          <a:p>
            <a:pPr>
              <a:lnSpc>
                <a:spcPct val="90000"/>
              </a:lnSpc>
            </a:pPr>
            <a:endParaRPr lang="en-US" sz="4000" dirty="0"/>
          </a:p>
        </p:txBody>
      </p:sp>
      <p:sp>
        <p:nvSpPr>
          <p:cNvPr id="135172" name="Text Box 4"/>
          <p:cNvSpPr txBox="1">
            <a:spLocks noChangeArrowheads="1"/>
          </p:cNvSpPr>
          <p:nvPr/>
        </p:nvSpPr>
        <p:spPr bwMode="auto">
          <a:xfrm>
            <a:off x="2057400" y="1143000"/>
            <a:ext cx="5410200" cy="641350"/>
          </a:xfrm>
          <a:prstGeom prst="rect">
            <a:avLst/>
          </a:prstGeom>
          <a:noFill/>
          <a:ln w="9525">
            <a:noFill/>
            <a:miter lim="800000"/>
            <a:headEnd/>
            <a:tailEnd/>
          </a:ln>
          <a:effectLst/>
        </p:spPr>
        <p:txBody>
          <a:bodyPr>
            <a:spAutoFit/>
          </a:bodyPr>
          <a:lstStyle/>
          <a:p>
            <a:pPr algn="ctr">
              <a:spcBef>
                <a:spcPct val="50000"/>
              </a:spcBef>
            </a:pPr>
            <a:r>
              <a:rPr lang="en-US" sz="3600" dirty="0">
                <a:solidFill>
                  <a:srgbClr val="9900CC"/>
                </a:solidFill>
              </a:rPr>
              <a:t>Child Concerns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914400" y="0"/>
            <a:ext cx="7620000" cy="1143000"/>
          </a:xfrm>
        </p:spPr>
        <p:txBody>
          <a:bodyPr/>
          <a:lstStyle/>
          <a:p>
            <a:r>
              <a:rPr lang="en-US" sz="3600" dirty="0"/>
              <a:t>Child Concerns</a:t>
            </a:r>
          </a:p>
        </p:txBody>
      </p:sp>
      <p:sp>
        <p:nvSpPr>
          <p:cNvPr id="332803" name="Rectangle 3"/>
          <p:cNvSpPr>
            <a:spLocks noGrp="1" noChangeArrowheads="1"/>
          </p:cNvSpPr>
          <p:nvPr>
            <p:ph type="body" sz="half" idx="1"/>
          </p:nvPr>
        </p:nvSpPr>
        <p:spPr>
          <a:xfrm>
            <a:off x="2438400" y="914400"/>
            <a:ext cx="4800600" cy="685800"/>
          </a:xfrm>
        </p:spPr>
        <p:txBody>
          <a:bodyPr/>
          <a:lstStyle/>
          <a:p>
            <a:r>
              <a:rPr lang="en-US" dirty="0"/>
              <a:t>Who Do You Talk To?</a:t>
            </a:r>
            <a:r>
              <a:rPr lang="en-US" sz="2400" dirty="0"/>
              <a:t>    </a:t>
            </a:r>
          </a:p>
          <a:p>
            <a:endParaRPr lang="en-US" sz="1400" dirty="0"/>
          </a:p>
          <a:p>
            <a:endParaRPr lang="en-US" sz="3600" dirty="0"/>
          </a:p>
        </p:txBody>
      </p:sp>
      <p:graphicFrame>
        <p:nvGraphicFramePr>
          <p:cNvPr id="332805" name="Object 5"/>
          <p:cNvGraphicFramePr>
            <a:graphicFrameLocks noChangeAspect="1"/>
          </p:cNvGraphicFramePr>
          <p:nvPr>
            <p:ph sz="half" idx="2"/>
          </p:nvPr>
        </p:nvGraphicFramePr>
        <p:xfrm>
          <a:off x="357188" y="1343025"/>
          <a:ext cx="9167812" cy="5514975"/>
        </p:xfrm>
        <a:graphic>
          <a:graphicData uri="http://schemas.openxmlformats.org/presentationml/2006/ole">
            <p:oleObj spid="_x0000_s332805" name="Chart" r:id="rId5" imgW="6410325" imgH="4238625" progId="MSGraph.Chart.8">
              <p:embed followColorScheme="full"/>
            </p:oleObj>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66800" y="228600"/>
            <a:ext cx="7620000" cy="990600"/>
          </a:xfrm>
        </p:spPr>
        <p:txBody>
          <a:bodyPr/>
          <a:lstStyle/>
          <a:p>
            <a:r>
              <a:rPr lang="en-US" sz="3600" dirty="0"/>
              <a:t>Family Survey</a:t>
            </a:r>
          </a:p>
        </p:txBody>
      </p:sp>
      <p:sp>
        <p:nvSpPr>
          <p:cNvPr id="107649" name="Rectangle 129"/>
          <p:cNvSpPr>
            <a:spLocks noGrp="1" noChangeArrowheads="1"/>
          </p:cNvSpPr>
          <p:nvPr>
            <p:ph type="body" idx="1"/>
          </p:nvPr>
        </p:nvSpPr>
        <p:spPr>
          <a:xfrm>
            <a:off x="1219200" y="1752600"/>
            <a:ext cx="7696200" cy="4572000"/>
          </a:xfrm>
        </p:spPr>
        <p:txBody>
          <a:bodyPr/>
          <a:lstStyle/>
          <a:p>
            <a:pPr>
              <a:buFont typeface="Monotype Sorts" pitchFamily="2" charset="2"/>
              <a:buNone/>
            </a:pPr>
            <a:endParaRPr lang="en-US" sz="2800" dirty="0"/>
          </a:p>
          <a:p>
            <a:pPr>
              <a:buFont typeface="Monotype Sorts" pitchFamily="2" charset="2"/>
              <a:buNone/>
            </a:pPr>
            <a:r>
              <a:rPr lang="en-US" sz="2800" dirty="0"/>
              <a:t>Growth/Development…………….57%/</a:t>
            </a:r>
            <a:r>
              <a:rPr lang="en-US" sz="2800" dirty="0">
                <a:solidFill>
                  <a:srgbClr val="0066FF"/>
                </a:solidFill>
              </a:rPr>
              <a:t>77%</a:t>
            </a:r>
          </a:p>
          <a:p>
            <a:pPr>
              <a:buFont typeface="Monotype Sorts" pitchFamily="2" charset="2"/>
              <a:buNone/>
            </a:pPr>
            <a:r>
              <a:rPr lang="en-US" sz="2800" dirty="0"/>
              <a:t>Ability to Learn……………………54%/</a:t>
            </a:r>
            <a:r>
              <a:rPr lang="en-US" sz="2800" dirty="0">
                <a:solidFill>
                  <a:srgbClr val="0066FF"/>
                </a:solidFill>
              </a:rPr>
              <a:t>71%</a:t>
            </a:r>
          </a:p>
          <a:p>
            <a:pPr>
              <a:buFont typeface="Monotype Sorts" pitchFamily="2" charset="2"/>
              <a:buNone/>
            </a:pPr>
            <a:r>
              <a:rPr lang="en-US" sz="2800" dirty="0"/>
              <a:t>Falling Behind in School………...49%/</a:t>
            </a:r>
            <a:r>
              <a:rPr lang="en-US" sz="2800" dirty="0">
                <a:solidFill>
                  <a:srgbClr val="3366FF"/>
                </a:solidFill>
              </a:rPr>
              <a:t>67</a:t>
            </a:r>
            <a:r>
              <a:rPr lang="en-US" sz="2800" dirty="0">
                <a:solidFill>
                  <a:srgbClr val="0066FF"/>
                </a:solidFill>
              </a:rPr>
              <a:t>%</a:t>
            </a:r>
          </a:p>
          <a:p>
            <a:pPr>
              <a:buFont typeface="Monotype Sorts" pitchFamily="2" charset="2"/>
              <a:buNone/>
            </a:pPr>
            <a:r>
              <a:rPr lang="en-US" sz="2800" dirty="0"/>
              <a:t>Making and Keeping Friends…...41%/</a:t>
            </a:r>
            <a:r>
              <a:rPr lang="en-US" sz="2800" dirty="0">
                <a:solidFill>
                  <a:srgbClr val="3366FF"/>
                </a:solidFill>
              </a:rPr>
              <a:t>65</a:t>
            </a:r>
            <a:r>
              <a:rPr lang="en-US" sz="2800" dirty="0">
                <a:solidFill>
                  <a:srgbClr val="0066FF"/>
                </a:solidFill>
              </a:rPr>
              <a:t>%</a:t>
            </a:r>
          </a:p>
          <a:p>
            <a:pPr>
              <a:buFont typeface="Monotype Sorts" pitchFamily="2" charset="2"/>
              <a:buNone/>
            </a:pPr>
            <a:r>
              <a:rPr lang="en-US" sz="2800" dirty="0"/>
              <a:t>Participation in activities with his/her</a:t>
            </a:r>
          </a:p>
          <a:p>
            <a:pPr>
              <a:buFont typeface="Monotype Sorts" pitchFamily="2" charset="2"/>
              <a:buNone/>
            </a:pPr>
            <a:r>
              <a:rPr lang="en-US" sz="2800" dirty="0"/>
              <a:t>age group…………………………48%/</a:t>
            </a:r>
            <a:r>
              <a:rPr lang="en-US" sz="2800" dirty="0">
                <a:solidFill>
                  <a:srgbClr val="3366FF"/>
                </a:solidFill>
              </a:rPr>
              <a:t>77</a:t>
            </a:r>
            <a:r>
              <a:rPr lang="en-US" sz="2800" dirty="0">
                <a:solidFill>
                  <a:srgbClr val="0066FF"/>
                </a:solidFill>
              </a:rPr>
              <a:t>%</a:t>
            </a:r>
          </a:p>
          <a:p>
            <a:endParaRPr lang="en-US" sz="2800" dirty="0">
              <a:solidFill>
                <a:srgbClr val="0066FF"/>
              </a:solidFill>
            </a:endParaRPr>
          </a:p>
          <a:p>
            <a:endParaRPr lang="en-US" sz="1600" dirty="0"/>
          </a:p>
          <a:p>
            <a:endParaRPr lang="en-US" sz="4000" dirty="0"/>
          </a:p>
        </p:txBody>
      </p:sp>
      <p:sp>
        <p:nvSpPr>
          <p:cNvPr id="107651" name="Text Box 131"/>
          <p:cNvSpPr txBox="1">
            <a:spLocks noChangeArrowheads="1"/>
          </p:cNvSpPr>
          <p:nvPr/>
        </p:nvSpPr>
        <p:spPr bwMode="auto">
          <a:xfrm>
            <a:off x="2286000" y="1066800"/>
            <a:ext cx="5410200" cy="519113"/>
          </a:xfrm>
          <a:prstGeom prst="rect">
            <a:avLst/>
          </a:prstGeom>
          <a:noFill/>
          <a:ln w="9525">
            <a:noFill/>
            <a:miter lim="800000"/>
            <a:headEnd/>
            <a:tailEnd/>
          </a:ln>
          <a:effectLst/>
        </p:spPr>
        <p:txBody>
          <a:bodyPr>
            <a:spAutoFit/>
          </a:bodyPr>
          <a:lstStyle/>
          <a:p>
            <a:pPr algn="ctr">
              <a:spcBef>
                <a:spcPct val="50000"/>
              </a:spcBef>
            </a:pPr>
            <a:r>
              <a:rPr lang="en-US" sz="2800" dirty="0">
                <a:solidFill>
                  <a:srgbClr val="9900CC"/>
                </a:solidFill>
              </a:rPr>
              <a:t>Child Concerns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066800" y="228600"/>
            <a:ext cx="7620000" cy="990600"/>
          </a:xfrm>
        </p:spPr>
        <p:txBody>
          <a:bodyPr/>
          <a:lstStyle/>
          <a:p>
            <a:r>
              <a:rPr lang="en-US" sz="3600" dirty="0"/>
              <a:t>Family Survey</a:t>
            </a:r>
          </a:p>
        </p:txBody>
      </p:sp>
      <p:sp>
        <p:nvSpPr>
          <p:cNvPr id="143363" name="Rectangle 3"/>
          <p:cNvSpPr>
            <a:spLocks noGrp="1" noChangeArrowheads="1"/>
          </p:cNvSpPr>
          <p:nvPr>
            <p:ph type="body" idx="1"/>
          </p:nvPr>
        </p:nvSpPr>
        <p:spPr>
          <a:xfrm>
            <a:off x="1219200" y="1752600"/>
            <a:ext cx="7543800" cy="5105400"/>
          </a:xfrm>
          <a:noFill/>
        </p:spPr>
        <p:txBody>
          <a:bodyPr wrap="none"/>
          <a:lstStyle/>
          <a:p>
            <a:pPr>
              <a:lnSpc>
                <a:spcPct val="90000"/>
              </a:lnSpc>
              <a:buFont typeface="Monotype Sorts" pitchFamily="2" charset="2"/>
              <a:buNone/>
            </a:pPr>
            <a:endParaRPr lang="en-US" sz="2800" dirty="0"/>
          </a:p>
          <a:p>
            <a:pPr>
              <a:lnSpc>
                <a:spcPct val="90000"/>
              </a:lnSpc>
              <a:buFont typeface="Monotype Sorts" pitchFamily="2" charset="2"/>
              <a:buNone/>
            </a:pPr>
            <a:r>
              <a:rPr lang="en-US" sz="2800" dirty="0"/>
              <a:t>Learning self help medical skills…….42%/</a:t>
            </a:r>
            <a:r>
              <a:rPr lang="en-US" sz="2800" dirty="0">
                <a:solidFill>
                  <a:srgbClr val="3366FF"/>
                </a:solidFill>
              </a:rPr>
              <a:t>77</a:t>
            </a:r>
            <a:r>
              <a:rPr lang="en-US" sz="2800" dirty="0">
                <a:solidFill>
                  <a:srgbClr val="0066FF"/>
                </a:solidFill>
              </a:rPr>
              <a:t>%</a:t>
            </a:r>
          </a:p>
          <a:p>
            <a:pPr>
              <a:lnSpc>
                <a:spcPct val="90000"/>
              </a:lnSpc>
              <a:buFont typeface="Monotype Sorts" pitchFamily="2" charset="2"/>
              <a:buNone/>
            </a:pPr>
            <a:r>
              <a:rPr lang="en-US" sz="2800" dirty="0"/>
              <a:t>Being Independent…………………....43%/</a:t>
            </a:r>
            <a:r>
              <a:rPr lang="en-US" sz="2800" dirty="0">
                <a:solidFill>
                  <a:srgbClr val="3366FF"/>
                </a:solidFill>
              </a:rPr>
              <a:t>67</a:t>
            </a:r>
            <a:r>
              <a:rPr lang="en-US" sz="2800" dirty="0">
                <a:solidFill>
                  <a:srgbClr val="0066FF"/>
                </a:solidFill>
              </a:rPr>
              <a:t>%</a:t>
            </a:r>
          </a:p>
          <a:p>
            <a:pPr>
              <a:lnSpc>
                <a:spcPct val="90000"/>
              </a:lnSpc>
              <a:buFont typeface="Monotype Sorts" pitchFamily="2" charset="2"/>
              <a:buNone/>
            </a:pPr>
            <a:r>
              <a:rPr lang="en-US" sz="2800" dirty="0"/>
              <a:t>Making choices…………………….….42%</a:t>
            </a:r>
          </a:p>
          <a:p>
            <a:pPr>
              <a:lnSpc>
                <a:spcPct val="90000"/>
              </a:lnSpc>
              <a:buFont typeface="Monotype Sorts" pitchFamily="2" charset="2"/>
              <a:buNone/>
            </a:pPr>
            <a:r>
              <a:rPr lang="en-US" sz="2800" dirty="0"/>
              <a:t>Self-esteem…………………………....46%</a:t>
            </a:r>
          </a:p>
          <a:p>
            <a:pPr>
              <a:lnSpc>
                <a:spcPct val="90000"/>
              </a:lnSpc>
              <a:buFont typeface="Monotype Sorts" pitchFamily="2" charset="2"/>
              <a:buNone/>
            </a:pPr>
            <a:r>
              <a:rPr lang="en-US" sz="2800" dirty="0"/>
              <a:t>Future…………………………………..62%</a:t>
            </a:r>
          </a:p>
          <a:p>
            <a:pPr>
              <a:lnSpc>
                <a:spcPct val="90000"/>
              </a:lnSpc>
              <a:buFont typeface="Monotype Sorts" pitchFamily="2" charset="2"/>
              <a:buNone/>
            </a:pPr>
            <a:r>
              <a:rPr lang="en-US" sz="2800" dirty="0"/>
              <a:t>Unhealthy Behaviors………………….18%</a:t>
            </a:r>
          </a:p>
          <a:p>
            <a:pPr>
              <a:lnSpc>
                <a:spcPct val="90000"/>
              </a:lnSpc>
              <a:buFont typeface="Monotype Sorts" pitchFamily="2" charset="2"/>
              <a:buNone/>
            </a:pPr>
            <a:endParaRPr lang="en-US" sz="2800" dirty="0"/>
          </a:p>
          <a:p>
            <a:pPr>
              <a:lnSpc>
                <a:spcPct val="90000"/>
              </a:lnSpc>
            </a:pPr>
            <a:r>
              <a:rPr lang="en-US" sz="1400" dirty="0"/>
              <a:t>Always, often, sometimes</a:t>
            </a:r>
          </a:p>
          <a:p>
            <a:pPr>
              <a:lnSpc>
                <a:spcPct val="90000"/>
              </a:lnSpc>
            </a:pPr>
            <a:endParaRPr lang="en-US" sz="1400" dirty="0"/>
          </a:p>
          <a:p>
            <a:pPr>
              <a:lnSpc>
                <a:spcPct val="90000"/>
              </a:lnSpc>
            </a:pPr>
            <a:endParaRPr lang="en-US" sz="1400" dirty="0"/>
          </a:p>
        </p:txBody>
      </p:sp>
      <p:sp>
        <p:nvSpPr>
          <p:cNvPr id="143364" name="Text Box 4"/>
          <p:cNvSpPr txBox="1">
            <a:spLocks noChangeArrowheads="1"/>
          </p:cNvSpPr>
          <p:nvPr/>
        </p:nvSpPr>
        <p:spPr bwMode="auto">
          <a:xfrm>
            <a:off x="2286000" y="1066800"/>
            <a:ext cx="5410200" cy="519113"/>
          </a:xfrm>
          <a:prstGeom prst="rect">
            <a:avLst/>
          </a:prstGeom>
          <a:noFill/>
          <a:ln w="9525">
            <a:noFill/>
            <a:miter lim="800000"/>
            <a:headEnd/>
            <a:tailEnd/>
          </a:ln>
          <a:effectLst/>
        </p:spPr>
        <p:txBody>
          <a:bodyPr>
            <a:spAutoFit/>
          </a:bodyPr>
          <a:lstStyle/>
          <a:p>
            <a:pPr algn="ctr">
              <a:spcBef>
                <a:spcPct val="50000"/>
              </a:spcBef>
            </a:pPr>
            <a:r>
              <a:rPr lang="en-US" sz="2800" dirty="0">
                <a:solidFill>
                  <a:srgbClr val="9900CC"/>
                </a:solidFill>
              </a:rPr>
              <a:t>Child Concerns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066800" y="381000"/>
            <a:ext cx="7467600" cy="1143000"/>
          </a:xfrm>
        </p:spPr>
        <p:txBody>
          <a:bodyPr/>
          <a:lstStyle/>
          <a:p>
            <a:r>
              <a:rPr lang="en-US" sz="4000" dirty="0"/>
              <a:t>Family Survey</a:t>
            </a:r>
            <a:br>
              <a:rPr lang="en-US" sz="4000" dirty="0"/>
            </a:br>
            <a:endParaRPr lang="en-US" sz="3200" dirty="0">
              <a:solidFill>
                <a:srgbClr val="9900CC"/>
              </a:solidFill>
            </a:endParaRPr>
          </a:p>
        </p:txBody>
      </p:sp>
      <p:sp>
        <p:nvSpPr>
          <p:cNvPr id="137221" name="Rectangle 5"/>
          <p:cNvSpPr>
            <a:spLocks noGrp="1" noChangeArrowheads="1"/>
          </p:cNvSpPr>
          <p:nvPr>
            <p:ph type="body" sz="half" idx="1"/>
          </p:nvPr>
        </p:nvSpPr>
        <p:spPr>
          <a:xfrm>
            <a:off x="990600" y="1219200"/>
            <a:ext cx="7696200" cy="4114800"/>
          </a:xfrm>
        </p:spPr>
        <p:txBody>
          <a:bodyPr/>
          <a:lstStyle/>
          <a:p>
            <a:pPr>
              <a:lnSpc>
                <a:spcPct val="90000"/>
              </a:lnSpc>
              <a:buFont typeface="Monotype Sorts" pitchFamily="2" charset="2"/>
              <a:buNone/>
            </a:pPr>
            <a:r>
              <a:rPr lang="en-US" sz="2600" dirty="0"/>
              <a:t>    Primary Responsibility for Care Coordination:</a:t>
            </a:r>
          </a:p>
          <a:p>
            <a:pPr>
              <a:lnSpc>
                <a:spcPct val="90000"/>
              </a:lnSpc>
              <a:buFont typeface="Monotype Sorts" pitchFamily="2" charset="2"/>
              <a:buNone/>
            </a:pPr>
            <a:endParaRPr lang="en-US" sz="2600" dirty="0"/>
          </a:p>
          <a:p>
            <a:pPr lvl="1">
              <a:lnSpc>
                <a:spcPct val="90000"/>
              </a:lnSpc>
            </a:pPr>
            <a:r>
              <a:rPr lang="en-US" dirty="0"/>
              <a:t>Mother                                        84%</a:t>
            </a:r>
          </a:p>
          <a:p>
            <a:pPr lvl="1">
              <a:lnSpc>
                <a:spcPct val="90000"/>
              </a:lnSpc>
            </a:pPr>
            <a:r>
              <a:rPr lang="en-US" dirty="0"/>
              <a:t>Father                                         13%</a:t>
            </a:r>
          </a:p>
          <a:p>
            <a:pPr lvl="1">
              <a:lnSpc>
                <a:spcPct val="90000"/>
              </a:lnSpc>
            </a:pPr>
            <a:r>
              <a:rPr lang="en-US" dirty="0"/>
              <a:t>PCP                                             6%</a:t>
            </a:r>
          </a:p>
          <a:p>
            <a:pPr lvl="1">
              <a:lnSpc>
                <a:spcPct val="90000"/>
              </a:lnSpc>
            </a:pPr>
            <a:r>
              <a:rPr lang="en-US" dirty="0"/>
              <a:t>Other relative                               6%</a:t>
            </a:r>
          </a:p>
          <a:p>
            <a:pPr lvl="1">
              <a:lnSpc>
                <a:spcPct val="90000"/>
              </a:lnSpc>
            </a:pPr>
            <a:r>
              <a:rPr lang="en-US" dirty="0"/>
              <a:t>Specialist                                     6%</a:t>
            </a:r>
          </a:p>
          <a:p>
            <a:pPr lvl="1">
              <a:lnSpc>
                <a:spcPct val="90000"/>
              </a:lnSpc>
            </a:pPr>
            <a:r>
              <a:rPr lang="en-US" dirty="0"/>
              <a:t>Office Care Coordinator/Nurse   1%</a:t>
            </a:r>
          </a:p>
          <a:p>
            <a:pPr lvl="1">
              <a:lnSpc>
                <a:spcPct val="90000"/>
              </a:lnSpc>
            </a:pPr>
            <a:r>
              <a:rPr lang="en-US" dirty="0"/>
              <a:t>Friend                                          0%</a:t>
            </a:r>
          </a:p>
          <a:p>
            <a:pPr lvl="1">
              <a:lnSpc>
                <a:spcPct val="90000"/>
              </a:lnSpc>
            </a:pPr>
            <a:r>
              <a:rPr lang="en-US" dirty="0"/>
              <a:t>Other Person                               1%</a:t>
            </a:r>
          </a:p>
          <a:p>
            <a:pPr lvl="1">
              <a:lnSpc>
                <a:spcPct val="90000"/>
              </a:lnSpc>
            </a:pPr>
            <a:endParaRPr lang="en-US" dirty="0"/>
          </a:p>
          <a:p>
            <a:pPr lvl="1">
              <a:lnSpc>
                <a:spcPct val="90000"/>
              </a:lnSpc>
            </a:pP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dirty="0"/>
              <a:t>Family Satisfaction</a:t>
            </a:r>
          </a:p>
        </p:txBody>
      </p:sp>
      <p:sp>
        <p:nvSpPr>
          <p:cNvPr id="489475" name="Rectangle 3"/>
          <p:cNvSpPr>
            <a:spLocks noGrp="1" noChangeArrowheads="1"/>
          </p:cNvSpPr>
          <p:nvPr>
            <p:ph type="body" sz="half" idx="1"/>
          </p:nvPr>
        </p:nvSpPr>
        <p:spPr>
          <a:xfrm>
            <a:off x="1066800" y="2133600"/>
            <a:ext cx="3733800" cy="4114800"/>
          </a:xfrm>
        </p:spPr>
        <p:txBody>
          <a:bodyPr/>
          <a:lstStyle/>
          <a:p>
            <a:r>
              <a:rPr lang="en-US" sz="2800" dirty="0"/>
              <a:t>Physician Skills</a:t>
            </a:r>
          </a:p>
          <a:p>
            <a:r>
              <a:rPr lang="en-US" sz="2800" dirty="0"/>
              <a:t>Family Care Coordination Skills</a:t>
            </a:r>
          </a:p>
          <a:p>
            <a:r>
              <a:rPr lang="en-US" sz="2800" dirty="0"/>
              <a:t>Office Practice </a:t>
            </a:r>
          </a:p>
          <a:p>
            <a:r>
              <a:rPr lang="en-US" sz="2800" dirty="0"/>
              <a:t>Office Quality</a:t>
            </a:r>
          </a:p>
        </p:txBody>
      </p:sp>
      <p:pic>
        <p:nvPicPr>
          <p:cNvPr id="489476" name="Picture 4" descr="logoKidsFadedSm85wFooter"/>
          <p:cNvPicPr>
            <a:picLocks noGrp="1" noChangeAspect="1" noChangeArrowheads="1"/>
          </p:cNvPicPr>
          <p:nvPr>
            <p:ph sz="half" idx="2"/>
          </p:nvPr>
        </p:nvPicPr>
        <p:blipFill>
          <a:blip r:embed="rId3" cstate="print"/>
          <a:srcRect/>
          <a:stretch>
            <a:fillRect/>
          </a:stretch>
        </p:blipFill>
        <p:spPr>
          <a:xfrm>
            <a:off x="5257800" y="2133600"/>
            <a:ext cx="3048000" cy="2654300"/>
          </a:xfrm>
          <a:noFill/>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66800" y="0"/>
            <a:ext cx="7620000" cy="1371600"/>
          </a:xfrm>
        </p:spPr>
        <p:txBody>
          <a:bodyPr/>
          <a:lstStyle/>
          <a:p>
            <a:r>
              <a:rPr lang="en-US" sz="3200" dirty="0"/>
              <a:t>Family Survey</a:t>
            </a:r>
          </a:p>
        </p:txBody>
      </p:sp>
      <p:sp>
        <p:nvSpPr>
          <p:cNvPr id="120835" name="Rectangle 3"/>
          <p:cNvSpPr>
            <a:spLocks noGrp="1" noChangeArrowheads="1"/>
          </p:cNvSpPr>
          <p:nvPr>
            <p:ph type="body" sz="half" idx="1"/>
          </p:nvPr>
        </p:nvSpPr>
        <p:spPr>
          <a:xfrm>
            <a:off x="685800" y="1905000"/>
            <a:ext cx="4724400" cy="4114800"/>
          </a:xfrm>
        </p:spPr>
        <p:txBody>
          <a:bodyPr/>
          <a:lstStyle/>
          <a:p>
            <a:pPr>
              <a:spcBef>
                <a:spcPct val="0"/>
              </a:spcBef>
              <a:buFont typeface="Monotype Sorts" pitchFamily="2" charset="2"/>
              <a:buNone/>
            </a:pPr>
            <a:r>
              <a:rPr lang="en-US" sz="2800" dirty="0"/>
              <a:t>         </a:t>
            </a:r>
            <a:r>
              <a:rPr lang="en-US" sz="2400" dirty="0"/>
              <a:t>Mean Rating=</a:t>
            </a:r>
            <a:r>
              <a:rPr lang="en-US" sz="2000" dirty="0"/>
              <a:t>3.8/</a:t>
            </a:r>
            <a:r>
              <a:rPr lang="en-US" sz="2000" dirty="0">
                <a:solidFill>
                  <a:srgbClr val="3366FF"/>
                </a:solidFill>
              </a:rPr>
              <a:t>4.</a:t>
            </a:r>
          </a:p>
          <a:p>
            <a:pPr>
              <a:spcBef>
                <a:spcPct val="0"/>
              </a:spcBef>
              <a:buFont typeface="Monotype Sorts" pitchFamily="2" charset="2"/>
              <a:buNone/>
            </a:pPr>
            <a:r>
              <a:rPr lang="en-US" sz="2000" dirty="0">
                <a:solidFill>
                  <a:srgbClr val="3366FF"/>
                </a:solidFill>
              </a:rPr>
              <a:t>     </a:t>
            </a:r>
            <a:r>
              <a:rPr lang="en-US" sz="2000" dirty="0"/>
              <a:t>(Very Good-Good on 12  measures)</a:t>
            </a:r>
            <a:r>
              <a:rPr lang="en-US" sz="2800" dirty="0"/>
              <a:t> </a:t>
            </a:r>
          </a:p>
          <a:p>
            <a:pPr lvl="1"/>
            <a:r>
              <a:rPr lang="en-US" sz="2400" dirty="0"/>
              <a:t>ex. The PCP’s sensitivity to cultural background..4.2</a:t>
            </a:r>
          </a:p>
          <a:p>
            <a:pPr lvl="1"/>
            <a:r>
              <a:rPr lang="en-US" sz="2400" dirty="0">
                <a:solidFill>
                  <a:srgbClr val="0066FF"/>
                </a:solidFill>
              </a:rPr>
              <a:t>Effort to put parent in touch with other parents with similar concerns</a:t>
            </a:r>
            <a:r>
              <a:rPr lang="en-US" sz="2400" dirty="0">
                <a:solidFill>
                  <a:srgbClr val="FF0000"/>
                </a:solidFill>
              </a:rPr>
              <a:t>***</a:t>
            </a:r>
            <a:r>
              <a:rPr lang="en-US" sz="2400" dirty="0">
                <a:solidFill>
                  <a:srgbClr val="0066FF"/>
                </a:solidFill>
              </a:rPr>
              <a:t>………2.8</a:t>
            </a:r>
            <a:endParaRPr lang="en-US" sz="2000" dirty="0">
              <a:solidFill>
                <a:srgbClr val="0066FF"/>
              </a:solidFill>
            </a:endParaRPr>
          </a:p>
        </p:txBody>
      </p:sp>
      <p:sp>
        <p:nvSpPr>
          <p:cNvPr id="120837" name="Rectangle 5"/>
          <p:cNvSpPr>
            <a:spLocks noChangeArrowheads="1"/>
          </p:cNvSpPr>
          <p:nvPr/>
        </p:nvSpPr>
        <p:spPr bwMode="auto">
          <a:xfrm>
            <a:off x="838200" y="685800"/>
            <a:ext cx="7620000" cy="1143000"/>
          </a:xfrm>
          <a:prstGeom prst="rect">
            <a:avLst/>
          </a:prstGeom>
          <a:noFill/>
          <a:ln w="9525">
            <a:noFill/>
            <a:miter lim="800000"/>
            <a:headEnd/>
            <a:tailEnd/>
          </a:ln>
          <a:effectLst/>
        </p:spPr>
        <p:txBody>
          <a:bodyPr anchor="ctr"/>
          <a:lstStyle/>
          <a:p>
            <a:pPr algn="ctr"/>
            <a:r>
              <a:rPr lang="en-US" sz="2800" dirty="0">
                <a:solidFill>
                  <a:schemeClr val="hlink"/>
                </a:solidFill>
                <a:latin typeface="Arial" charset="0"/>
              </a:rPr>
              <a:t>Medical Care Satisfaction</a:t>
            </a:r>
          </a:p>
        </p:txBody>
      </p:sp>
      <p:pic>
        <p:nvPicPr>
          <p:cNvPr id="120838" name="Picture 6" descr="AN00125_[1]"/>
          <p:cNvPicPr>
            <a:picLocks noGrp="1" noChangeAspect="1" noChangeArrowheads="1"/>
          </p:cNvPicPr>
          <p:nvPr>
            <p:ph sz="half" idx="2"/>
          </p:nvPr>
        </p:nvPicPr>
        <p:blipFill>
          <a:blip r:embed="rId3" cstate="print"/>
          <a:srcRect/>
          <a:stretch>
            <a:fillRect/>
          </a:stretch>
        </p:blipFill>
        <p:spPr>
          <a:xfrm>
            <a:off x="5105400" y="2133600"/>
            <a:ext cx="3440113" cy="3468688"/>
          </a:xfrm>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A Medical Home for whom?</a:t>
            </a:r>
          </a:p>
        </p:txBody>
      </p:sp>
      <p:sp>
        <p:nvSpPr>
          <p:cNvPr id="60419" name="Rectangle 3"/>
          <p:cNvSpPr>
            <a:spLocks noGrp="1" noChangeArrowheads="1"/>
          </p:cNvSpPr>
          <p:nvPr>
            <p:ph type="body" idx="1"/>
          </p:nvPr>
        </p:nvSpPr>
        <p:spPr/>
        <p:txBody>
          <a:bodyPr/>
          <a:lstStyle/>
          <a:p>
            <a:pPr>
              <a:lnSpc>
                <a:spcPct val="90000"/>
              </a:lnSpc>
            </a:pPr>
            <a:r>
              <a:rPr lang="en-US" dirty="0"/>
              <a:t>Children with Special Health Care Needs</a:t>
            </a:r>
          </a:p>
          <a:p>
            <a:pPr lvl="1">
              <a:lnSpc>
                <a:spcPct val="90000"/>
              </a:lnSpc>
            </a:pPr>
            <a:r>
              <a:rPr lang="en-US" sz="2400" dirty="0" smtClean="0"/>
              <a:t>An environmentally contextualized health-related limitation in a child’s existing or emergent capacity to perform developmentally appropriate activities and participate as desired in society.</a:t>
            </a:r>
          </a:p>
          <a:p>
            <a:pPr lvl="1">
              <a:lnSpc>
                <a:spcPct val="90000"/>
              </a:lnSpc>
              <a:buNone/>
            </a:pPr>
            <a:r>
              <a:rPr lang="en-US" sz="2400" dirty="0" smtClean="0"/>
              <a:t>  </a:t>
            </a:r>
          </a:p>
          <a:p>
            <a:pPr lvl="1">
              <a:lnSpc>
                <a:spcPct val="90000"/>
              </a:lnSpc>
            </a:pPr>
            <a:r>
              <a:rPr lang="en-US" sz="2400" dirty="0" smtClean="0"/>
              <a:t>Defining disability as a limitation rather than a health condition per se highlights the social and technological context of the individual</a:t>
            </a:r>
            <a:r>
              <a:rPr lang="en-US" dirty="0" smtClean="0"/>
              <a:t>.  </a:t>
            </a:r>
            <a:r>
              <a:rPr lang="en-US" sz="1600" dirty="0" smtClean="0"/>
              <a:t>(Currie and Kahn 2012)</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762" name="Object 2"/>
          <p:cNvGraphicFramePr>
            <a:graphicFrameLocks noChangeAspect="1"/>
          </p:cNvGraphicFramePr>
          <p:nvPr>
            <p:ph/>
          </p:nvPr>
        </p:nvGraphicFramePr>
        <p:xfrm>
          <a:off x="1143000" y="990600"/>
          <a:ext cx="7612063" cy="5561013"/>
        </p:xfrm>
        <a:graphic>
          <a:graphicData uri="http://schemas.openxmlformats.org/presentationml/2006/ole">
            <p:oleObj spid="_x0000_s373762" name="Chart" r:id="rId4" imgW="7620119" imgH="5562779" progId="MSGraph.Chart.8">
              <p:embed followColorScheme="full"/>
            </p:oleObj>
          </a:graphicData>
        </a:graphic>
      </p:graphicFrame>
      <p:sp>
        <p:nvSpPr>
          <p:cNvPr id="373763" name="Rectangle 3"/>
          <p:cNvSpPr>
            <a:spLocks noGrp="1" noChangeArrowheads="1"/>
          </p:cNvSpPr>
          <p:nvPr>
            <p:ph type="title" idx="4294967295"/>
          </p:nvPr>
        </p:nvSpPr>
        <p:spPr>
          <a:xfrm>
            <a:off x="914400" y="0"/>
            <a:ext cx="7620000" cy="1143000"/>
          </a:xfrm>
        </p:spPr>
        <p:txBody>
          <a:bodyPr/>
          <a:lstStyle/>
          <a:p>
            <a:r>
              <a:rPr lang="en-US" sz="3200" dirty="0"/>
              <a:t>Parent/Caregiver PCP Satisfaction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674" name="Object 2"/>
          <p:cNvGraphicFramePr>
            <a:graphicFrameLocks noChangeAspect="1"/>
          </p:cNvGraphicFramePr>
          <p:nvPr>
            <p:ph/>
          </p:nvPr>
        </p:nvGraphicFramePr>
        <p:xfrm>
          <a:off x="1143000" y="1143000"/>
          <a:ext cx="7612063" cy="5561013"/>
        </p:xfrm>
        <a:graphic>
          <a:graphicData uri="http://schemas.openxmlformats.org/presentationml/2006/ole">
            <p:oleObj spid="_x0000_s412674" name="Chart" r:id="rId4" imgW="7620119" imgH="5562779" progId="MSGraph.Chart.8">
              <p:embed followColorScheme="full"/>
            </p:oleObj>
          </a:graphicData>
        </a:graphic>
      </p:graphicFrame>
      <p:sp>
        <p:nvSpPr>
          <p:cNvPr id="412675" name="Rectangle 3"/>
          <p:cNvSpPr>
            <a:spLocks noGrp="1" noChangeArrowheads="1"/>
          </p:cNvSpPr>
          <p:nvPr>
            <p:ph type="title" idx="4294967295"/>
          </p:nvPr>
        </p:nvSpPr>
        <p:spPr>
          <a:xfrm>
            <a:off x="914400" y="304800"/>
            <a:ext cx="8001000" cy="838200"/>
          </a:xfrm>
        </p:spPr>
        <p:txBody>
          <a:bodyPr/>
          <a:lstStyle/>
          <a:p>
            <a:r>
              <a:rPr lang="en-US" sz="3200" dirty="0"/>
              <a:t>Local PCP Office Practice Satisfaction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626" name="Object 2"/>
          <p:cNvGraphicFramePr>
            <a:graphicFrameLocks noChangeAspect="1"/>
          </p:cNvGraphicFramePr>
          <p:nvPr>
            <p:ph/>
          </p:nvPr>
        </p:nvGraphicFramePr>
        <p:xfrm>
          <a:off x="990600" y="1066800"/>
          <a:ext cx="7612063" cy="5561013"/>
        </p:xfrm>
        <a:graphic>
          <a:graphicData uri="http://schemas.openxmlformats.org/presentationml/2006/ole">
            <p:oleObj spid="_x0000_s410626" name="Chart" r:id="rId4" imgW="7620119" imgH="5562779" progId="MSGraph.Chart.8">
              <p:embed followColorScheme="full"/>
            </p:oleObj>
          </a:graphicData>
        </a:graphic>
      </p:graphicFrame>
      <p:sp>
        <p:nvSpPr>
          <p:cNvPr id="410627" name="Rectangle 3"/>
          <p:cNvSpPr>
            <a:spLocks noGrp="1" noChangeArrowheads="1"/>
          </p:cNvSpPr>
          <p:nvPr>
            <p:ph type="title" idx="4294967295"/>
          </p:nvPr>
        </p:nvSpPr>
        <p:spPr>
          <a:xfrm>
            <a:off x="1295400" y="228600"/>
            <a:ext cx="7848600" cy="838200"/>
          </a:xfrm>
        </p:spPr>
        <p:txBody>
          <a:bodyPr/>
          <a:lstStyle/>
          <a:p>
            <a:r>
              <a:rPr lang="en-US" sz="3200" dirty="0"/>
              <a:t>Local PCP Office Practice Quality</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58" name="Object 2"/>
          <p:cNvGraphicFramePr>
            <a:graphicFrameLocks noChangeAspect="1"/>
          </p:cNvGraphicFramePr>
          <p:nvPr>
            <p:ph/>
          </p:nvPr>
        </p:nvGraphicFramePr>
        <p:xfrm>
          <a:off x="1143000" y="990600"/>
          <a:ext cx="7612063" cy="5561013"/>
        </p:xfrm>
        <a:graphic>
          <a:graphicData uri="http://schemas.openxmlformats.org/presentationml/2006/ole">
            <p:oleObj spid="_x0000_s377858" name="Chart" r:id="rId4" imgW="7620119" imgH="5562779" progId="MSGraph.Chart.8">
              <p:embed followColorScheme="full"/>
            </p:oleObj>
          </a:graphicData>
        </a:graphic>
      </p:graphicFrame>
      <p:sp>
        <p:nvSpPr>
          <p:cNvPr id="377859" name="Rectangle 3"/>
          <p:cNvSpPr>
            <a:spLocks noGrp="1" noChangeArrowheads="1"/>
          </p:cNvSpPr>
          <p:nvPr>
            <p:ph type="title" idx="4294967295"/>
          </p:nvPr>
        </p:nvSpPr>
        <p:spPr>
          <a:xfrm>
            <a:off x="914400" y="0"/>
            <a:ext cx="7620000" cy="1143000"/>
          </a:xfrm>
        </p:spPr>
        <p:txBody>
          <a:bodyPr/>
          <a:lstStyle/>
          <a:p>
            <a:r>
              <a:rPr lang="en-US" sz="3200" dirty="0"/>
              <a:t>Family Care Coordination Skills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838200" y="152400"/>
            <a:ext cx="7620000" cy="1143000"/>
          </a:xfrm>
        </p:spPr>
        <p:txBody>
          <a:bodyPr/>
          <a:lstStyle/>
          <a:p>
            <a:r>
              <a:rPr lang="en-US" sz="3600" dirty="0"/>
              <a:t>Family Survey</a:t>
            </a:r>
          </a:p>
        </p:txBody>
      </p:sp>
      <p:sp>
        <p:nvSpPr>
          <p:cNvPr id="116741" name="Rectangle 5"/>
          <p:cNvSpPr>
            <a:spLocks noGrp="1" noChangeArrowheads="1"/>
          </p:cNvSpPr>
          <p:nvPr>
            <p:ph type="body" sz="half" idx="1"/>
          </p:nvPr>
        </p:nvSpPr>
        <p:spPr>
          <a:xfrm>
            <a:off x="1676400" y="1219200"/>
            <a:ext cx="7467600" cy="5334000"/>
          </a:xfrm>
        </p:spPr>
        <p:txBody>
          <a:bodyPr/>
          <a:lstStyle/>
          <a:p>
            <a:pPr marL="533400" indent="-533400"/>
            <a:r>
              <a:rPr lang="en-US" dirty="0"/>
              <a:t>Top Family Needs:</a:t>
            </a:r>
          </a:p>
          <a:p>
            <a:pPr marL="533400" indent="-533400">
              <a:buFont typeface="Monotype Sorts" pitchFamily="2" charset="2"/>
              <a:buNone/>
            </a:pPr>
            <a:endParaRPr lang="en-US" dirty="0"/>
          </a:p>
          <a:p>
            <a:pPr marL="914400" lvl="1" indent="-457200"/>
            <a:r>
              <a:rPr lang="en-US" dirty="0"/>
              <a:t>Medical Insurance for Child/Family</a:t>
            </a:r>
          </a:p>
          <a:p>
            <a:pPr marL="914400" lvl="1" indent="-457200"/>
            <a:r>
              <a:rPr lang="en-US" dirty="0"/>
              <a:t>Planning for Child’s Future</a:t>
            </a:r>
          </a:p>
          <a:p>
            <a:pPr marL="914400" lvl="1" indent="-457200"/>
            <a:r>
              <a:rPr lang="en-US" dirty="0"/>
              <a:t>Eligible Services/Financial Assistance</a:t>
            </a:r>
          </a:p>
          <a:p>
            <a:pPr marL="914400" lvl="1" indent="-457200"/>
            <a:r>
              <a:rPr lang="en-US" dirty="0"/>
              <a:t>Special Equipment, Supplies, Therapy</a:t>
            </a:r>
          </a:p>
          <a:p>
            <a:pPr marL="914400" lvl="1" indent="-457200"/>
            <a:r>
              <a:rPr lang="en-US" dirty="0"/>
              <a:t>Community Programs or Organization </a:t>
            </a:r>
          </a:p>
          <a:p>
            <a:pPr marL="914400" lvl="1" indent="-457200"/>
            <a:r>
              <a:rPr lang="en-US" dirty="0"/>
              <a:t>Managing Family Stress</a:t>
            </a:r>
          </a:p>
          <a:p>
            <a:pPr marL="914400" lvl="1" indent="-457200"/>
            <a:r>
              <a:rPr lang="en-US" dirty="0"/>
              <a:t>Housing</a:t>
            </a:r>
          </a:p>
          <a:p>
            <a:pPr marL="914400" lvl="1" indent="-457200"/>
            <a:r>
              <a:rPr lang="en-US" dirty="0"/>
              <a:t>Helping Child Make Friends</a:t>
            </a:r>
          </a:p>
          <a:p>
            <a:pPr marL="914400" lvl="1" indent="-457200">
              <a:buFont typeface="Monotype Sorts" pitchFamily="2" charset="2"/>
              <a:buNone/>
            </a:pPr>
            <a:endParaRPr lang="en-US" dirty="0"/>
          </a:p>
          <a:p>
            <a:pPr marL="914400" lvl="1" indent="-457200">
              <a:buFont typeface="Monotype Sorts" pitchFamily="2" charset="2"/>
              <a:buNone/>
            </a:pPr>
            <a:endParaRPr lang="en-US" dirty="0"/>
          </a:p>
          <a:p>
            <a:pPr marL="914400" lvl="1" indent="-457200"/>
            <a:endParaRPr lang="en-US" dirty="0"/>
          </a:p>
        </p:txBody>
      </p:sp>
      <p:sp>
        <p:nvSpPr>
          <p:cNvPr id="116742" name="Rectangle 6"/>
          <p:cNvSpPr>
            <a:spLocks noGrp="1" noChangeArrowheads="1"/>
          </p:cNvSpPr>
          <p:nvPr>
            <p:ph type="body" sz="half" idx="2"/>
          </p:nvPr>
        </p:nvSpPr>
        <p:spPr>
          <a:xfrm>
            <a:off x="5562600" y="2209800"/>
            <a:ext cx="3733800" cy="4114800"/>
          </a:xfrm>
        </p:spPr>
        <p:txBody>
          <a:bodyPr/>
          <a:lstStyle/>
          <a:p>
            <a:pPr>
              <a:buFont typeface="Monotype Sorts" pitchFamily="2" charset="2"/>
              <a:buNone/>
            </a:pPr>
            <a:endParaRPr lang="en-US" dirty="0"/>
          </a:p>
          <a:p>
            <a:pPr>
              <a:buFont typeface="Monotype Sorts" pitchFamily="2" charset="2"/>
              <a:buNone/>
            </a:pPr>
            <a:endParaRPr lang="en-US" dirty="0"/>
          </a:p>
          <a:p>
            <a:pPr>
              <a:buFont typeface="Monotype Sorts" pitchFamily="2" charset="2"/>
              <a:buNone/>
            </a:pPr>
            <a:endParaRPr lang="en-US" dirty="0"/>
          </a:p>
          <a:p>
            <a:pPr>
              <a:buFont typeface="Monotype Sorts" pitchFamily="2" charset="2"/>
              <a:buNone/>
            </a:pP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38200" y="152400"/>
            <a:ext cx="7620000" cy="1143000"/>
          </a:xfrm>
        </p:spPr>
        <p:txBody>
          <a:bodyPr/>
          <a:lstStyle/>
          <a:p>
            <a:r>
              <a:rPr lang="en-US" sz="3600" dirty="0"/>
              <a:t>Family Survey</a:t>
            </a:r>
          </a:p>
        </p:txBody>
      </p:sp>
      <p:sp>
        <p:nvSpPr>
          <p:cNvPr id="142339" name="Rectangle 3"/>
          <p:cNvSpPr>
            <a:spLocks noGrp="1" noChangeArrowheads="1"/>
          </p:cNvSpPr>
          <p:nvPr>
            <p:ph type="body" sz="half" idx="1"/>
          </p:nvPr>
        </p:nvSpPr>
        <p:spPr>
          <a:xfrm>
            <a:off x="1676400" y="1143000"/>
            <a:ext cx="7467600" cy="5334000"/>
          </a:xfrm>
        </p:spPr>
        <p:txBody>
          <a:bodyPr/>
          <a:lstStyle/>
          <a:p>
            <a:pPr>
              <a:lnSpc>
                <a:spcPct val="90000"/>
              </a:lnSpc>
            </a:pPr>
            <a:r>
              <a:rPr lang="en-US" dirty="0"/>
              <a:t>Top Family Needs:</a:t>
            </a:r>
          </a:p>
          <a:p>
            <a:pPr>
              <a:lnSpc>
                <a:spcPct val="90000"/>
              </a:lnSpc>
              <a:buFont typeface="Monotype Sorts" pitchFamily="2" charset="2"/>
              <a:buNone/>
            </a:pPr>
            <a:endParaRPr lang="en-US" dirty="0"/>
          </a:p>
          <a:p>
            <a:pPr lvl="1">
              <a:lnSpc>
                <a:spcPct val="90000"/>
              </a:lnSpc>
            </a:pPr>
            <a:r>
              <a:rPr lang="en-US" dirty="0"/>
              <a:t>Behavior Management</a:t>
            </a:r>
          </a:p>
          <a:p>
            <a:pPr lvl="1">
              <a:lnSpc>
                <a:spcPct val="90000"/>
              </a:lnSpc>
            </a:pPr>
            <a:r>
              <a:rPr lang="en-US" dirty="0"/>
              <a:t>Meeting other Parents with Similar Children</a:t>
            </a:r>
          </a:p>
          <a:p>
            <a:pPr lvl="1">
              <a:lnSpc>
                <a:spcPct val="90000"/>
              </a:lnSpc>
            </a:pPr>
            <a:r>
              <a:rPr lang="en-US" dirty="0"/>
              <a:t>Transportation</a:t>
            </a:r>
          </a:p>
          <a:p>
            <a:pPr lvl="1">
              <a:lnSpc>
                <a:spcPct val="90000"/>
              </a:lnSpc>
            </a:pPr>
            <a:r>
              <a:rPr lang="en-US" dirty="0"/>
              <a:t>Community Recreation</a:t>
            </a:r>
          </a:p>
          <a:p>
            <a:pPr lvl="1">
              <a:lnSpc>
                <a:spcPct val="90000"/>
              </a:lnSpc>
            </a:pPr>
            <a:r>
              <a:rPr lang="en-US" dirty="0"/>
              <a:t>Local Dental Care</a:t>
            </a:r>
          </a:p>
          <a:p>
            <a:pPr lvl="1">
              <a:lnSpc>
                <a:spcPct val="90000"/>
              </a:lnSpc>
            </a:pPr>
            <a:r>
              <a:rPr lang="en-US" dirty="0"/>
              <a:t>Good Care for Child’s Chronic Conditions</a:t>
            </a:r>
          </a:p>
          <a:p>
            <a:pPr lvl="1">
              <a:lnSpc>
                <a:spcPct val="90000"/>
              </a:lnSpc>
            </a:pPr>
            <a:r>
              <a:rPr lang="en-US" dirty="0"/>
              <a:t>Regular Daycare/Childcare</a:t>
            </a:r>
          </a:p>
          <a:p>
            <a:pPr lvl="1">
              <a:lnSpc>
                <a:spcPct val="90000"/>
              </a:lnSpc>
            </a:pPr>
            <a:r>
              <a:rPr lang="en-US" dirty="0"/>
              <a:t>Finding Someone to Help Me Obtain Services for My Family</a:t>
            </a:r>
          </a:p>
          <a:p>
            <a:pPr lvl="1">
              <a:lnSpc>
                <a:spcPct val="90000"/>
              </a:lnSpc>
            </a:pPr>
            <a:r>
              <a:rPr lang="en-US" dirty="0"/>
              <a:t>Vacationing with My Child</a:t>
            </a:r>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p:txBody>
      </p:sp>
      <p:sp>
        <p:nvSpPr>
          <p:cNvPr id="142340" name="Rectangle 4"/>
          <p:cNvSpPr>
            <a:spLocks noGrp="1" noChangeArrowheads="1"/>
          </p:cNvSpPr>
          <p:nvPr>
            <p:ph type="body" sz="half" idx="2"/>
          </p:nvPr>
        </p:nvSpPr>
        <p:spPr>
          <a:xfrm>
            <a:off x="5562600" y="2209800"/>
            <a:ext cx="3733800" cy="4114800"/>
          </a:xfrm>
        </p:spPr>
        <p:txBody>
          <a:bodyPr/>
          <a:lstStyle/>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a:p>
            <a:pPr>
              <a:lnSpc>
                <a:spcPct val="90000"/>
              </a:lnSpc>
              <a:buFont typeface="Monotype Sorts" pitchFamily="2" charset="2"/>
              <a:buNone/>
            </a:pP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a:t>Provider Survey</a:t>
            </a:r>
          </a:p>
        </p:txBody>
      </p:sp>
      <p:pic>
        <p:nvPicPr>
          <p:cNvPr id="471043" name="Picture 3" descr="j0198964[1]"/>
          <p:cNvPicPr>
            <a:picLocks noGrp="1" noChangeAspect="1" noChangeArrowheads="1"/>
          </p:cNvPicPr>
          <p:nvPr>
            <p:ph idx="1"/>
          </p:nvPr>
        </p:nvPicPr>
        <p:blipFill>
          <a:blip r:embed="rId3" cstate="print"/>
          <a:srcRect/>
          <a:stretch>
            <a:fillRect/>
          </a:stretch>
        </p:blipFill>
        <p:spPr>
          <a:xfrm>
            <a:off x="2471738" y="1676400"/>
            <a:ext cx="4456112" cy="4800600"/>
          </a:xfrm>
          <a:noFill/>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p:nvPr>
        </p:nvGraphicFramePr>
        <p:xfrm>
          <a:off x="1117600" y="889000"/>
          <a:ext cx="7518400" cy="5689600"/>
        </p:xfrm>
        <a:graphic>
          <a:graphicData uri="http://schemas.openxmlformats.org/drawingml/2006/chart">
            <c:chart xmlns:c="http://schemas.openxmlformats.org/drawingml/2006/chart" xmlns:r="http://schemas.openxmlformats.org/officeDocument/2006/relationships" r:id="rId3"/>
          </a:graphicData>
        </a:graphic>
      </p:graphicFrame>
      <p:sp>
        <p:nvSpPr>
          <p:cNvPr id="449539" name="Rectangle 3"/>
          <p:cNvSpPr>
            <a:spLocks noGrp="1" noChangeArrowheads="1"/>
          </p:cNvSpPr>
          <p:nvPr>
            <p:ph type="title" idx="4294967295"/>
          </p:nvPr>
        </p:nvSpPr>
        <p:spPr>
          <a:xfrm>
            <a:off x="1143000" y="0"/>
            <a:ext cx="7620000" cy="1143000"/>
          </a:xfrm>
        </p:spPr>
        <p:txBody>
          <a:bodyPr/>
          <a:lstStyle/>
          <a:p>
            <a:r>
              <a:rPr lang="en-US" sz="3200" dirty="0"/>
              <a:t>Provider Survey</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1066800" y="533400"/>
            <a:ext cx="7696200" cy="990600"/>
          </a:xfrm>
        </p:spPr>
        <p:txBody>
          <a:bodyPr/>
          <a:lstStyle/>
          <a:p>
            <a:r>
              <a:rPr lang="en-US" sz="4000" dirty="0"/>
              <a:t>Provider Survey</a:t>
            </a:r>
            <a:br>
              <a:rPr lang="en-US" sz="4000" dirty="0"/>
            </a:br>
            <a:r>
              <a:rPr lang="en-US" sz="3200" dirty="0"/>
              <a:t/>
            </a:r>
            <a:br>
              <a:rPr lang="en-US" sz="3200" dirty="0"/>
            </a:br>
            <a:r>
              <a:rPr lang="en-US" sz="3200" dirty="0">
                <a:solidFill>
                  <a:srgbClr val="9900CC"/>
                </a:solidFill>
              </a:rPr>
              <a:t>Care Coordinator in Office</a:t>
            </a:r>
          </a:p>
        </p:txBody>
      </p:sp>
      <p:sp>
        <p:nvSpPr>
          <p:cNvPr id="447491" name="Line 3"/>
          <p:cNvSpPr>
            <a:spLocks noChangeShapeType="1"/>
          </p:cNvSpPr>
          <p:nvPr/>
        </p:nvSpPr>
        <p:spPr bwMode="auto">
          <a:xfrm>
            <a:off x="6934200" y="5410200"/>
            <a:ext cx="0" cy="381000"/>
          </a:xfrm>
          <a:prstGeom prst="line">
            <a:avLst/>
          </a:prstGeom>
          <a:noFill/>
          <a:ln w="9525">
            <a:solidFill>
              <a:schemeClr val="tx1"/>
            </a:solidFill>
            <a:round/>
            <a:headEnd/>
            <a:tailEnd/>
          </a:ln>
          <a:effectLst/>
        </p:spPr>
        <p:txBody>
          <a:bodyPr wrap="none"/>
          <a:lstStyle/>
          <a:p>
            <a:endParaRPr lang="en-US" dirty="0"/>
          </a:p>
        </p:txBody>
      </p:sp>
      <p:sp>
        <p:nvSpPr>
          <p:cNvPr id="447492" name="Text Box 4"/>
          <p:cNvSpPr txBox="1">
            <a:spLocks noChangeArrowheads="1"/>
          </p:cNvSpPr>
          <p:nvPr/>
        </p:nvSpPr>
        <p:spPr bwMode="auto">
          <a:xfrm>
            <a:off x="1219200" y="1676400"/>
            <a:ext cx="4038600" cy="5614988"/>
          </a:xfrm>
          <a:prstGeom prst="rect">
            <a:avLst/>
          </a:prstGeom>
          <a:noFill/>
          <a:ln w="9525">
            <a:noFill/>
            <a:miter lim="800000"/>
            <a:headEnd/>
            <a:tailEnd/>
          </a:ln>
          <a:effectLst/>
        </p:spPr>
        <p:txBody>
          <a:bodyPr>
            <a:spAutoFit/>
          </a:bodyPr>
          <a:lstStyle/>
          <a:p>
            <a:pPr>
              <a:spcBef>
                <a:spcPct val="50000"/>
              </a:spcBef>
            </a:pPr>
            <a:endParaRPr lang="en-US" sz="3200" dirty="0">
              <a:solidFill>
                <a:srgbClr val="9900CC"/>
              </a:solidFill>
            </a:endParaRPr>
          </a:p>
          <a:p>
            <a:pPr>
              <a:spcBef>
                <a:spcPct val="50000"/>
              </a:spcBef>
            </a:pPr>
            <a:r>
              <a:rPr lang="en-US" sz="2800" dirty="0">
                <a:solidFill>
                  <a:srgbClr val="9900CC"/>
                </a:solidFill>
              </a:rPr>
              <a:t>PCP’s NH/VT                              	31%</a:t>
            </a:r>
          </a:p>
          <a:p>
            <a:pPr>
              <a:spcBef>
                <a:spcPct val="50000"/>
              </a:spcBef>
            </a:pPr>
            <a:r>
              <a:rPr lang="en-US" sz="2800" dirty="0">
                <a:solidFill>
                  <a:srgbClr val="9900CC"/>
                </a:solidFill>
              </a:rPr>
              <a:t>SC Pediatricians                           	14%</a:t>
            </a:r>
          </a:p>
          <a:p>
            <a:pPr>
              <a:spcBef>
                <a:spcPct val="50000"/>
              </a:spcBef>
            </a:pPr>
            <a:r>
              <a:rPr lang="en-US" sz="2800" dirty="0">
                <a:solidFill>
                  <a:srgbClr val="9900CC"/>
                </a:solidFill>
              </a:rPr>
              <a:t>SC Subspecialists                         	50%</a:t>
            </a:r>
          </a:p>
          <a:p>
            <a:pPr>
              <a:spcBef>
                <a:spcPct val="50000"/>
              </a:spcBef>
            </a:pPr>
            <a:endParaRPr lang="en-US" sz="2800" dirty="0">
              <a:solidFill>
                <a:srgbClr val="9900CC"/>
              </a:solidFill>
            </a:endParaRPr>
          </a:p>
          <a:p>
            <a:pPr>
              <a:spcBef>
                <a:spcPct val="50000"/>
              </a:spcBef>
            </a:pPr>
            <a:endParaRPr lang="en-US" sz="2800" dirty="0">
              <a:solidFill>
                <a:srgbClr val="9900CC"/>
              </a:solidFill>
            </a:endParaRPr>
          </a:p>
          <a:p>
            <a:pPr>
              <a:spcBef>
                <a:spcPct val="50000"/>
              </a:spcBef>
            </a:pPr>
            <a:endParaRPr lang="en-US" dirty="0"/>
          </a:p>
        </p:txBody>
      </p:sp>
      <p:pic>
        <p:nvPicPr>
          <p:cNvPr id="447493" name="Picture 5" descr="j0174527"/>
          <p:cNvPicPr>
            <a:picLocks noGrp="1" noChangeAspect="1" noChangeArrowheads="1"/>
          </p:cNvPicPr>
          <p:nvPr>
            <p:ph idx="1"/>
          </p:nvPr>
        </p:nvPicPr>
        <p:blipFill>
          <a:blip r:embed="rId3" cstate="print"/>
          <a:srcRect/>
          <a:stretch>
            <a:fillRect/>
          </a:stretch>
        </p:blipFill>
        <p:spPr>
          <a:xfrm>
            <a:off x="5105400" y="2590800"/>
            <a:ext cx="2219325" cy="2667000"/>
          </a:xfrm>
          <a:noFill/>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9298" name="Object 2"/>
          <p:cNvGraphicFramePr>
            <a:graphicFrameLocks noChangeAspect="1"/>
          </p:cNvGraphicFramePr>
          <p:nvPr>
            <p:ph/>
          </p:nvPr>
        </p:nvGraphicFramePr>
        <p:xfrm>
          <a:off x="1071563" y="901700"/>
          <a:ext cx="7602537" cy="5546725"/>
        </p:xfrm>
        <a:graphic>
          <a:graphicData uri="http://schemas.openxmlformats.org/presentationml/2006/ole">
            <p:oleObj spid="_x0000_s439298" name="Chart" r:id="rId4" imgW="7620000" imgH="5562600" progId="MSGraph.Chart.8">
              <p:embed followColorScheme="full"/>
            </p:oleObj>
          </a:graphicData>
        </a:graphic>
      </p:graphicFrame>
      <p:sp>
        <p:nvSpPr>
          <p:cNvPr id="439299" name="Rectangle 3"/>
          <p:cNvSpPr>
            <a:spLocks noGrp="1" noChangeArrowheads="1"/>
          </p:cNvSpPr>
          <p:nvPr>
            <p:ph type="title" idx="4294967295"/>
          </p:nvPr>
        </p:nvSpPr>
        <p:spPr>
          <a:xfrm>
            <a:off x="1143000" y="0"/>
            <a:ext cx="7620000" cy="1143000"/>
          </a:xfrm>
        </p:spPr>
        <p:txBody>
          <a:bodyPr/>
          <a:lstStyle/>
          <a:p>
            <a:r>
              <a:rPr lang="en-US" sz="3200" dirty="0"/>
              <a:t>Provider Survey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A Medical Home for whom?</a:t>
            </a:r>
          </a:p>
        </p:txBody>
      </p:sp>
      <p:sp>
        <p:nvSpPr>
          <p:cNvPr id="60419" name="Rectangle 3"/>
          <p:cNvSpPr>
            <a:spLocks noGrp="1" noChangeArrowheads="1"/>
          </p:cNvSpPr>
          <p:nvPr>
            <p:ph type="body" idx="1"/>
          </p:nvPr>
        </p:nvSpPr>
        <p:spPr/>
        <p:txBody>
          <a:bodyPr/>
          <a:lstStyle/>
          <a:p>
            <a:pPr>
              <a:lnSpc>
                <a:spcPct val="90000"/>
              </a:lnSpc>
            </a:pPr>
            <a:r>
              <a:rPr lang="en-US" dirty="0" smtClean="0"/>
              <a:t>If we focus on limitation then outcome measures can focus on </a:t>
            </a:r>
            <a:r>
              <a:rPr lang="en-US" i="1" dirty="0" smtClean="0"/>
              <a:t>improvement</a:t>
            </a:r>
            <a:r>
              <a:rPr lang="en-US" dirty="0" smtClean="0"/>
              <a:t> in child and family function rather than on items that emphasize counting access to a usual source of care or numbers of ER visits, for example. </a:t>
            </a:r>
          </a:p>
          <a:p>
            <a:pPr>
              <a:lnSpc>
                <a:spcPct val="90000"/>
              </a:lnSpc>
              <a:buNone/>
            </a:pPr>
            <a:endParaRPr lang="en-US" b="1"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586" name="Object 2"/>
          <p:cNvGraphicFramePr>
            <a:graphicFrameLocks noChangeAspect="1"/>
          </p:cNvGraphicFramePr>
          <p:nvPr>
            <p:ph/>
          </p:nvPr>
        </p:nvGraphicFramePr>
        <p:xfrm>
          <a:off x="985838" y="990600"/>
          <a:ext cx="7604125" cy="5699125"/>
        </p:xfrm>
        <a:graphic>
          <a:graphicData uri="http://schemas.openxmlformats.org/presentationml/2006/ole">
            <p:oleObj spid="_x0000_s451586" name="Chart" r:id="rId4" imgW="7620000" imgH="5562600" progId="MSGraph.Chart.8">
              <p:embed followColorScheme="full"/>
            </p:oleObj>
          </a:graphicData>
        </a:graphic>
      </p:graphicFrame>
      <p:sp>
        <p:nvSpPr>
          <p:cNvPr id="451587" name="Rectangle 3"/>
          <p:cNvSpPr>
            <a:spLocks noGrp="1" noChangeArrowheads="1"/>
          </p:cNvSpPr>
          <p:nvPr>
            <p:ph type="title" idx="4294967295"/>
          </p:nvPr>
        </p:nvSpPr>
        <p:spPr>
          <a:xfrm>
            <a:off x="1143000" y="0"/>
            <a:ext cx="7620000" cy="1143000"/>
          </a:xfrm>
        </p:spPr>
        <p:txBody>
          <a:bodyPr/>
          <a:lstStyle/>
          <a:p>
            <a:r>
              <a:rPr lang="en-US" sz="3200" dirty="0"/>
              <a:t>Provider Survey</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634" name="Object 2"/>
          <p:cNvGraphicFramePr>
            <a:graphicFrameLocks noChangeAspect="1"/>
          </p:cNvGraphicFramePr>
          <p:nvPr>
            <p:ph/>
          </p:nvPr>
        </p:nvGraphicFramePr>
        <p:xfrm>
          <a:off x="1066800" y="914400"/>
          <a:ext cx="7620000" cy="5562600"/>
        </p:xfrm>
        <a:graphic>
          <a:graphicData uri="http://schemas.openxmlformats.org/presentationml/2006/ole">
            <p:oleObj spid="_x0000_s453634" name="Chart" r:id="rId4" imgW="7620119" imgH="5562779" progId="MSGraph.Chart.8">
              <p:embed followColorScheme="full"/>
            </p:oleObj>
          </a:graphicData>
        </a:graphic>
      </p:graphicFrame>
      <p:sp>
        <p:nvSpPr>
          <p:cNvPr id="453635" name="Rectangle 3"/>
          <p:cNvSpPr>
            <a:spLocks noGrp="1" noChangeArrowheads="1"/>
          </p:cNvSpPr>
          <p:nvPr>
            <p:ph type="title" idx="4294967295"/>
          </p:nvPr>
        </p:nvSpPr>
        <p:spPr>
          <a:xfrm>
            <a:off x="1143000" y="0"/>
            <a:ext cx="7620000" cy="1143000"/>
          </a:xfrm>
        </p:spPr>
        <p:txBody>
          <a:bodyPr/>
          <a:lstStyle/>
          <a:p>
            <a:r>
              <a:rPr lang="en-US" sz="3200" dirty="0"/>
              <a:t>Provider Survey</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82" name="Object 2"/>
          <p:cNvGraphicFramePr>
            <a:graphicFrameLocks noChangeAspect="1"/>
          </p:cNvGraphicFramePr>
          <p:nvPr>
            <p:ph idx="1"/>
          </p:nvPr>
        </p:nvGraphicFramePr>
        <p:xfrm>
          <a:off x="-533400" y="-381000"/>
          <a:ext cx="11125200" cy="7239000"/>
        </p:xfrm>
        <a:graphic>
          <a:graphicData uri="http://schemas.openxmlformats.org/presentationml/2006/ole">
            <p:oleObj spid="_x0000_s455682" name="Chart" r:id="rId4" imgW="7620119" imgH="5562779"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descr="TakeOtherRoa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75139" name="Text Box 3"/>
          <p:cNvSpPr txBox="1">
            <a:spLocks noChangeArrowheads="1"/>
          </p:cNvSpPr>
          <p:nvPr/>
        </p:nvSpPr>
        <p:spPr bwMode="auto">
          <a:xfrm>
            <a:off x="4648200" y="3810000"/>
            <a:ext cx="4114800" cy="1066800"/>
          </a:xfrm>
          <a:prstGeom prst="rect">
            <a:avLst/>
          </a:prstGeom>
          <a:noFill/>
          <a:ln w="12700" cap="sq">
            <a:noFill/>
            <a:miter lim="800000"/>
            <a:headEnd type="none" w="sm" len="sm"/>
            <a:tailEnd type="none" w="sm" len="sm"/>
          </a:ln>
          <a:effectLst/>
        </p:spPr>
        <p:txBody>
          <a:bodyPr>
            <a:spAutoFit/>
          </a:bodyPr>
          <a:lstStyle/>
          <a:p>
            <a:r>
              <a:rPr lang="en-US" altLang="en-US" sz="3200" b="1" dirty="0">
                <a:solidFill>
                  <a:srgbClr val="006600"/>
                </a:solidFill>
                <a:latin typeface="Times" pitchFamily="18" charset="0"/>
              </a:rPr>
              <a:t>Where do we go from here?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Text Box 3"/>
          <p:cNvSpPr txBox="1">
            <a:spLocks noChangeArrowheads="1"/>
          </p:cNvSpPr>
          <p:nvPr/>
        </p:nvSpPr>
        <p:spPr bwMode="auto">
          <a:xfrm>
            <a:off x="4648200" y="3810000"/>
            <a:ext cx="4114800" cy="1066800"/>
          </a:xfrm>
          <a:prstGeom prst="rect">
            <a:avLst/>
          </a:prstGeom>
          <a:noFill/>
          <a:ln w="12700" cap="sq">
            <a:noFill/>
            <a:miter lim="800000"/>
            <a:headEnd type="none" w="sm" len="sm"/>
            <a:tailEnd type="none" w="sm" len="sm"/>
          </a:ln>
          <a:effectLst/>
        </p:spPr>
        <p:txBody>
          <a:bodyPr>
            <a:spAutoFit/>
          </a:bodyPr>
          <a:lstStyle/>
          <a:p>
            <a:r>
              <a:rPr lang="en-US" altLang="en-US" sz="3200" b="1" dirty="0">
                <a:solidFill>
                  <a:srgbClr val="006600"/>
                </a:solidFill>
                <a:latin typeface="Times" pitchFamily="18" charset="0"/>
              </a:rPr>
              <a:t>Where do we go from here?</a:t>
            </a:r>
          </a:p>
        </p:txBody>
      </p:sp>
      <p:pic>
        <p:nvPicPr>
          <p:cNvPr id="4" name="Medical Home (English) - YouTube.wmv">
            <a:hlinkClick r:id="" action="ppaction://media"/>
          </p:cNvPr>
          <p:cNvPicPr>
            <a:picLocks noRot="1" noChangeAspect="1"/>
          </p:cNvPicPr>
          <p:nvPr>
            <a:videoFile r:link="rId1"/>
          </p:nvPr>
        </p:nvPicPr>
        <p:blipFill>
          <a:blip r:embed="rId3" cstate="print"/>
          <a:stretch>
            <a:fillRect/>
          </a:stretch>
        </p:blipFill>
        <p:spPr>
          <a:xfrm>
            <a:off x="0" y="0"/>
            <a:ext cx="9806609" cy="6858000"/>
          </a:xfrm>
          <a:prstGeom prst="rect">
            <a:avLst/>
          </a:prstGeom>
        </p:spPr>
      </p:pic>
      <p:sp>
        <p:nvSpPr>
          <p:cNvPr id="6" name="TextBox 5"/>
          <p:cNvSpPr txBox="1"/>
          <p:nvPr/>
        </p:nvSpPr>
        <p:spPr>
          <a:xfrm>
            <a:off x="1447800" y="685800"/>
            <a:ext cx="6629400" cy="1077218"/>
          </a:xfrm>
          <a:prstGeom prst="rect">
            <a:avLst/>
          </a:prstGeom>
          <a:noFill/>
          <a:ln>
            <a:solidFill>
              <a:schemeClr val="bg1"/>
            </a:solidFill>
          </a:ln>
        </p:spPr>
        <p:txBody>
          <a:bodyPr wrap="square" rtlCol="0">
            <a:spAutoFit/>
          </a:bodyPr>
          <a:lstStyle/>
          <a:p>
            <a:pPr algn="ctr"/>
            <a:r>
              <a:rPr lang="en-US" dirty="0" smtClean="0"/>
              <a:t>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This A Medical Home??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0"/>
            <a:ext cx="7848600" cy="1143000"/>
          </a:xfrm>
        </p:spPr>
        <p:txBody>
          <a:bodyPr/>
          <a:lstStyle/>
          <a:p>
            <a:pPr algn="l"/>
            <a:r>
              <a:rPr lang="en-US" sz="2400" dirty="0" smtClean="0"/>
              <a:t>Healthy People 2020 Goals for Persons With Disabilities</a:t>
            </a:r>
            <a:endParaRPr lang="en-US" sz="2400" dirty="0"/>
          </a:p>
        </p:txBody>
      </p:sp>
      <p:sp>
        <p:nvSpPr>
          <p:cNvPr id="9" name="Text Placeholder 8"/>
          <p:cNvSpPr>
            <a:spLocks noGrp="1"/>
          </p:cNvSpPr>
          <p:nvPr>
            <p:ph type="body" sz="half" idx="1"/>
          </p:nvPr>
        </p:nvSpPr>
        <p:spPr>
          <a:xfrm>
            <a:off x="990600" y="1066800"/>
            <a:ext cx="7772400" cy="5029200"/>
          </a:xfrm>
        </p:spPr>
        <p:txBody>
          <a:bodyPr/>
          <a:lstStyle/>
          <a:p>
            <a:r>
              <a:rPr lang="en-US" sz="2000" dirty="0" smtClean="0"/>
              <a:t>Include in the core of Healthy People 2020 population data systems a standardized set of questions that identify “people with disabilities”</a:t>
            </a:r>
          </a:p>
          <a:p>
            <a:pPr>
              <a:buNone/>
            </a:pPr>
            <a:r>
              <a:rPr lang="en-US" sz="2000" dirty="0" smtClean="0"/>
              <a:t>	</a:t>
            </a:r>
          </a:p>
          <a:p>
            <a:r>
              <a:rPr lang="en-US" sz="2000" dirty="0" smtClean="0"/>
              <a:t> Reduce the proportion of people with disabilities who report delays in receiving primary and periodic preventive care due to specific barriers</a:t>
            </a:r>
          </a:p>
          <a:p>
            <a:pPr>
              <a:buNone/>
            </a:pPr>
            <a:r>
              <a:rPr lang="en-US" sz="2000" dirty="0" smtClean="0"/>
              <a:t>	</a:t>
            </a:r>
          </a:p>
          <a:p>
            <a:r>
              <a:rPr lang="en-US" sz="2000" dirty="0" smtClean="0"/>
              <a:t>Increase the proportion of youth with special health care needs whose health care provider has discussed transition planning form pediatric to adult health care</a:t>
            </a:r>
          </a:p>
          <a:p>
            <a:pPr>
              <a:buNone/>
            </a:pPr>
            <a:r>
              <a:rPr lang="en-US" sz="2000" dirty="0" smtClean="0"/>
              <a:t>	 </a:t>
            </a:r>
          </a:p>
          <a:p>
            <a:r>
              <a:rPr lang="en-US" sz="2000" dirty="0" smtClean="0"/>
              <a:t>Reduce the proportion of people with disability who encounter barriers to participating in home, school, work or community activities</a:t>
            </a:r>
            <a:r>
              <a:rPr lang="en-US" sz="1600" dirty="0" smtClean="0"/>
              <a:t>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0"/>
            <a:ext cx="7848600" cy="1143000"/>
          </a:xfrm>
        </p:spPr>
        <p:txBody>
          <a:bodyPr/>
          <a:lstStyle/>
          <a:p>
            <a:pPr algn="l"/>
            <a:r>
              <a:rPr lang="en-US" sz="2400" dirty="0" smtClean="0"/>
              <a:t>Healthy People 2020 Goals for Persons With Disabilities</a:t>
            </a:r>
            <a:endParaRPr lang="en-US" sz="2400" dirty="0"/>
          </a:p>
        </p:txBody>
      </p:sp>
      <p:sp>
        <p:nvSpPr>
          <p:cNvPr id="9" name="Text Placeholder 8"/>
          <p:cNvSpPr>
            <a:spLocks noGrp="1"/>
          </p:cNvSpPr>
          <p:nvPr>
            <p:ph type="body" sz="half" idx="1"/>
          </p:nvPr>
        </p:nvSpPr>
        <p:spPr>
          <a:xfrm>
            <a:off x="1066800" y="914400"/>
            <a:ext cx="7772400" cy="4724400"/>
          </a:xfrm>
        </p:spPr>
        <p:txBody>
          <a:bodyPr/>
          <a:lstStyle/>
          <a:p>
            <a:pPr>
              <a:buNone/>
            </a:pPr>
            <a:r>
              <a:rPr lang="en-US" sz="1600" dirty="0" smtClean="0"/>
              <a:t>	</a:t>
            </a:r>
          </a:p>
          <a:p>
            <a:r>
              <a:rPr lang="en-US" sz="2000" dirty="0" smtClean="0"/>
              <a:t>Reduce barriers to obtaining the assistive devices, service animals, technology services, and accessible technologies that they need	</a:t>
            </a:r>
          </a:p>
          <a:p>
            <a:r>
              <a:rPr lang="en-US" sz="2000" dirty="0" smtClean="0"/>
              <a:t>Increase the proportion of people with disabilities who participate in social, spiritual, recreational, community, and civic activities to the degree that they wish	</a:t>
            </a:r>
          </a:p>
          <a:p>
            <a:pPr>
              <a:buNone/>
            </a:pPr>
            <a:endParaRPr lang="en-US" sz="2000" dirty="0" smtClean="0"/>
          </a:p>
          <a:p>
            <a:r>
              <a:rPr lang="en-US" sz="2000" dirty="0" smtClean="0"/>
              <a:t>Reduce the proportion of people with disability who report serious psychological distress</a:t>
            </a:r>
          </a:p>
          <a:p>
            <a:pPr>
              <a:buNone/>
            </a:pPr>
            <a:r>
              <a:rPr lang="en-US" sz="2000" dirty="0" smtClean="0"/>
              <a:t>	</a:t>
            </a:r>
          </a:p>
          <a:p>
            <a:r>
              <a:rPr lang="en-US" sz="2000" dirty="0" smtClean="0"/>
              <a:t>Reduce the proportion of people with disabilities who experience nonfatal unintentional injuries that require medical care</a:t>
            </a:r>
          </a:p>
          <a:p>
            <a:pPr>
              <a:buNone/>
            </a:pPr>
            <a:r>
              <a:rPr lang="en-US" sz="2000" dirty="0" smtClean="0"/>
              <a:t>	</a:t>
            </a:r>
          </a:p>
          <a:p>
            <a:pPr>
              <a:spcBef>
                <a:spcPts val="0"/>
              </a:spcBef>
            </a:pPr>
            <a:r>
              <a:rPr lang="en-US" sz="2000" dirty="0" smtClean="0"/>
              <a:t>Increase the proportion of children with disabilities, 0-2 who receive early intervention services in home or </a:t>
            </a:r>
          </a:p>
          <a:p>
            <a:pPr>
              <a:spcBef>
                <a:spcPts val="0"/>
              </a:spcBef>
              <a:buNone/>
            </a:pPr>
            <a:r>
              <a:rPr lang="en-US" sz="2000" dirty="0" smtClean="0"/>
              <a:t>     community-based settings </a:t>
            </a:r>
          </a:p>
          <a:p>
            <a:endParaRPr lang="en-US" sz="12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dirty="0"/>
              <a:t>Family Tools</a:t>
            </a:r>
          </a:p>
        </p:txBody>
      </p:sp>
      <p:sp>
        <p:nvSpPr>
          <p:cNvPr id="476163" name="Rectangle 3"/>
          <p:cNvSpPr>
            <a:spLocks noGrp="1" noChangeArrowheads="1"/>
          </p:cNvSpPr>
          <p:nvPr>
            <p:ph type="body" idx="1"/>
          </p:nvPr>
        </p:nvSpPr>
        <p:spPr>
          <a:xfrm>
            <a:off x="1600200" y="1905000"/>
            <a:ext cx="7924800" cy="5105400"/>
          </a:xfrm>
        </p:spPr>
        <p:txBody>
          <a:bodyPr/>
          <a:lstStyle/>
          <a:p>
            <a:r>
              <a:rPr lang="en-US" sz="3600" dirty="0"/>
              <a:t>Medical Home Notebook Development and Training</a:t>
            </a:r>
          </a:p>
          <a:p>
            <a:r>
              <a:rPr lang="en-US" sz="3600" dirty="0"/>
              <a:t>Emergency Room Plan</a:t>
            </a:r>
          </a:p>
          <a:p>
            <a:r>
              <a:rPr lang="en-US" sz="3600" dirty="0"/>
              <a:t>Care Plan </a:t>
            </a:r>
          </a:p>
          <a:p>
            <a:r>
              <a:rPr lang="en-US" sz="3600" dirty="0"/>
              <a:t>Office Survey Tools</a:t>
            </a:r>
          </a:p>
          <a:p>
            <a:r>
              <a:rPr lang="en-US" sz="3600" dirty="0"/>
              <a:t>Provider Visit Contact Sheet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990600" y="228600"/>
            <a:ext cx="7620000" cy="1143000"/>
          </a:xfrm>
        </p:spPr>
        <p:txBody>
          <a:bodyPr/>
          <a:lstStyle/>
          <a:p>
            <a:r>
              <a:rPr lang="en-US" dirty="0"/>
              <a:t>Provider Tools</a:t>
            </a:r>
          </a:p>
        </p:txBody>
      </p:sp>
      <p:sp>
        <p:nvSpPr>
          <p:cNvPr id="478211" name="Rectangle 3"/>
          <p:cNvSpPr>
            <a:spLocks noGrp="1" noChangeArrowheads="1"/>
          </p:cNvSpPr>
          <p:nvPr>
            <p:ph type="body" idx="1"/>
          </p:nvPr>
        </p:nvSpPr>
        <p:spPr>
          <a:xfrm>
            <a:off x="1524000" y="1219200"/>
            <a:ext cx="7924800" cy="5105400"/>
          </a:xfrm>
        </p:spPr>
        <p:txBody>
          <a:bodyPr/>
          <a:lstStyle/>
          <a:p>
            <a:pPr>
              <a:buFont typeface="Monotype Sorts" pitchFamily="2" charset="2"/>
              <a:buNone/>
            </a:pPr>
            <a:endParaRPr lang="en-US" dirty="0"/>
          </a:p>
          <a:p>
            <a:r>
              <a:rPr lang="en-US" dirty="0"/>
              <a:t>Single Point of Entry for Early Intervention Services</a:t>
            </a:r>
          </a:p>
          <a:p>
            <a:r>
              <a:rPr lang="en-US" dirty="0"/>
              <a:t>Provider Contact Sheet and </a:t>
            </a:r>
          </a:p>
          <a:p>
            <a:pPr>
              <a:buFont typeface="Monotype Sorts" pitchFamily="2" charset="2"/>
              <a:buNone/>
            </a:pPr>
            <a:r>
              <a:rPr lang="en-US" dirty="0"/>
              <a:t>   Specialty Referral Form</a:t>
            </a:r>
          </a:p>
          <a:p>
            <a:r>
              <a:rPr lang="en-US" dirty="0"/>
              <a:t>Local Resource Agency List</a:t>
            </a:r>
          </a:p>
          <a:p>
            <a:pPr>
              <a:buFont typeface="Monotype Sorts" pitchFamily="2" charset="2"/>
              <a:buNone/>
            </a:pPr>
            <a:endParaRPr lang="en-US" dirty="0"/>
          </a:p>
          <a:p>
            <a:endParaRPr lang="en-US" dirty="0"/>
          </a:p>
          <a:p>
            <a:pPr>
              <a:buFont typeface="Monotype Sorts" pitchFamily="2" charset="2"/>
              <a:buNone/>
            </a:pPr>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dirty="0"/>
              <a:t>Next Steps</a:t>
            </a:r>
          </a:p>
        </p:txBody>
      </p:sp>
      <p:sp>
        <p:nvSpPr>
          <p:cNvPr id="480259" name="Rectangle 3"/>
          <p:cNvSpPr>
            <a:spLocks noGrp="1" noChangeArrowheads="1"/>
          </p:cNvSpPr>
          <p:nvPr>
            <p:ph type="body" idx="1"/>
          </p:nvPr>
        </p:nvSpPr>
        <p:spPr/>
        <p:txBody>
          <a:bodyPr/>
          <a:lstStyle/>
          <a:p>
            <a:pPr>
              <a:lnSpc>
                <a:spcPct val="90000"/>
              </a:lnSpc>
              <a:spcBef>
                <a:spcPct val="25000"/>
              </a:spcBef>
            </a:pPr>
            <a:r>
              <a:rPr lang="en-US" sz="2800" dirty="0"/>
              <a:t>Distribute, Evaluate and Adapt Tools (translate materials)</a:t>
            </a:r>
          </a:p>
          <a:p>
            <a:pPr>
              <a:lnSpc>
                <a:spcPct val="90000"/>
              </a:lnSpc>
              <a:spcBef>
                <a:spcPct val="25000"/>
              </a:spcBef>
            </a:pPr>
            <a:r>
              <a:rPr lang="en-US" sz="2800" dirty="0"/>
              <a:t>Start Agency/Family Advisory Groups</a:t>
            </a:r>
          </a:p>
          <a:p>
            <a:pPr>
              <a:lnSpc>
                <a:spcPct val="90000"/>
              </a:lnSpc>
              <a:spcBef>
                <a:spcPct val="0"/>
              </a:spcBef>
            </a:pPr>
            <a:r>
              <a:rPr lang="en-US" sz="2800" dirty="0"/>
              <a:t>Provide Medical Home Training to Healthcare Providers &amp; Families and </a:t>
            </a:r>
          </a:p>
          <a:p>
            <a:pPr>
              <a:lnSpc>
                <a:spcPct val="90000"/>
              </a:lnSpc>
              <a:spcBef>
                <a:spcPct val="0"/>
              </a:spcBef>
              <a:buFont typeface="Monotype Sorts" pitchFamily="2" charset="2"/>
              <a:buNone/>
            </a:pPr>
            <a:r>
              <a:rPr lang="en-US" sz="2800" dirty="0"/>
              <a:t>    Monitor Outcomes</a:t>
            </a:r>
          </a:p>
          <a:p>
            <a:pPr>
              <a:lnSpc>
                <a:spcPct val="90000"/>
              </a:lnSpc>
              <a:spcBef>
                <a:spcPct val="25000"/>
              </a:spcBef>
            </a:pPr>
            <a:r>
              <a:rPr lang="en-US" sz="2800" dirty="0"/>
              <a:t>Begin Universal Development and Behavior Screening in PCP Offices/Day Care and Shelters</a:t>
            </a:r>
            <a:endParaRPr lang="en-US" sz="2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A Medical Home for whom?</a:t>
            </a:r>
          </a:p>
        </p:txBody>
      </p:sp>
      <p:sp>
        <p:nvSpPr>
          <p:cNvPr id="60419" name="Rectangle 3"/>
          <p:cNvSpPr>
            <a:spLocks noGrp="1" noChangeArrowheads="1"/>
          </p:cNvSpPr>
          <p:nvPr>
            <p:ph type="body" sz="half" idx="1"/>
          </p:nvPr>
        </p:nvSpPr>
        <p:spPr>
          <a:xfrm>
            <a:off x="1066800" y="1828800"/>
            <a:ext cx="4191000" cy="4114800"/>
          </a:xfrm>
        </p:spPr>
        <p:txBody>
          <a:bodyPr/>
          <a:lstStyle/>
          <a:p>
            <a:pPr algn="ctr">
              <a:lnSpc>
                <a:spcPct val="90000"/>
              </a:lnSpc>
              <a:buNone/>
            </a:pPr>
            <a:r>
              <a:rPr lang="en-US" sz="2800" b="1" i="1" dirty="0" smtClean="0"/>
              <a:t>Medical Home is one way to improve child and family functioning by:</a:t>
            </a:r>
          </a:p>
          <a:p>
            <a:pPr>
              <a:lnSpc>
                <a:spcPct val="90000"/>
              </a:lnSpc>
              <a:buNone/>
            </a:pPr>
            <a:r>
              <a:rPr lang="en-US" sz="2800" b="1" i="1" dirty="0" smtClean="0"/>
              <a:t> Providing appropriate integrated care and Promoting advocacy</a:t>
            </a:r>
            <a:r>
              <a:rPr lang="en-US" sz="2800" b="1" dirty="0" smtClean="0"/>
              <a:t>.</a:t>
            </a:r>
            <a:endParaRPr lang="en-US" sz="2800" b="1" dirty="0"/>
          </a:p>
        </p:txBody>
      </p:sp>
      <p:pic>
        <p:nvPicPr>
          <p:cNvPr id="598018" name="Picture 2" descr="C:\Users\Mary\AppData\Local\Microsoft\Windows\Temporary Internet Files\Content.IE5\I661R3R3\MP900448287[1].jpg"/>
          <p:cNvPicPr>
            <a:picLocks noGrp="1" noChangeAspect="1" noChangeArrowheads="1"/>
          </p:cNvPicPr>
          <p:nvPr>
            <p:ph sz="half" idx="2"/>
          </p:nvPr>
        </p:nvPicPr>
        <p:blipFill>
          <a:blip r:embed="rId3" cstate="print"/>
          <a:srcRect/>
          <a:stretch>
            <a:fillRect/>
          </a:stretch>
        </p:blipFill>
        <p:spPr bwMode="auto">
          <a:xfrm>
            <a:off x="5334000" y="1828800"/>
            <a:ext cx="2743200" cy="4114800"/>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endParaRPr lang="en-US" dirty="0"/>
          </a:p>
        </p:txBody>
      </p:sp>
      <p:sp>
        <p:nvSpPr>
          <p:cNvPr id="3" name="Content Placeholder 2"/>
          <p:cNvSpPr>
            <a:spLocks noGrp="1"/>
          </p:cNvSpPr>
          <p:nvPr>
            <p:ph idx="1"/>
          </p:nvPr>
        </p:nvSpPr>
        <p:spPr>
          <a:xfrm>
            <a:off x="1066800" y="1828800"/>
            <a:ext cx="7620000" cy="1371600"/>
          </a:xfrm>
        </p:spPr>
        <p:txBody>
          <a:bodyPr/>
          <a:lstStyle/>
          <a:p>
            <a:pPr algn="ctr">
              <a:buNone/>
            </a:pPr>
            <a:r>
              <a:rPr lang="en-US" dirty="0" smtClean="0"/>
              <a:t>Act as if what you do makes a difference. It does.</a:t>
            </a:r>
          </a:p>
        </p:txBody>
      </p:sp>
      <p:pic>
        <p:nvPicPr>
          <p:cNvPr id="4" name="Picture 3" descr="584-chantal081225.jpg"/>
          <p:cNvPicPr>
            <a:picLocks noChangeAspect="1"/>
          </p:cNvPicPr>
          <p:nvPr/>
        </p:nvPicPr>
        <p:blipFill>
          <a:blip r:embed="rId2" cstate="print"/>
          <a:stretch>
            <a:fillRect/>
          </a:stretch>
        </p:blipFill>
        <p:spPr>
          <a:xfrm>
            <a:off x="1752600" y="2895600"/>
            <a:ext cx="5562600" cy="313372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620000" cy="1143000"/>
          </a:xfrm>
        </p:spPr>
        <p:txBody>
          <a:bodyPr/>
          <a:lstStyle/>
          <a:p>
            <a:r>
              <a:rPr lang="en-US" sz="2000" dirty="0" smtClean="0"/>
              <a:t>CSHCN who are screened early and continuously for special health care needs</a:t>
            </a:r>
            <a:br>
              <a:rPr lang="en-US" sz="2000" dirty="0" smtClean="0"/>
            </a:br>
            <a:r>
              <a:rPr lang="en-US" sz="2000" dirty="0" smtClean="0"/>
              <a:t>                   </a:t>
            </a:r>
            <a:r>
              <a:rPr lang="en-US" sz="1800" dirty="0" smtClean="0"/>
              <a:t>National-78.6%            Range  64.9% to 89.1%</a:t>
            </a:r>
            <a:br>
              <a:rPr lang="en-US" sz="1800" dirty="0" smtClean="0"/>
            </a:br>
            <a:endParaRPr lang="en-US" dirty="0"/>
          </a:p>
        </p:txBody>
      </p:sp>
      <p:pic>
        <p:nvPicPr>
          <p:cNvPr id="4" name="Content Placeholder 3" descr="screening.gif"/>
          <p:cNvPicPr>
            <a:picLocks noGrp="1" noChangeAspect="1"/>
          </p:cNvPicPr>
          <p:nvPr>
            <p:ph idx="1"/>
          </p:nvPr>
        </p:nvPicPr>
        <p:blipFill>
          <a:blip r:embed="rId2" cstate="print"/>
          <a:stretch>
            <a:fillRect/>
          </a:stretch>
        </p:blipFill>
        <p:spPr>
          <a:xfrm>
            <a:off x="1447800" y="1295400"/>
            <a:ext cx="7010400" cy="5408023"/>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otebook">
  <a:themeElements>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fontScheme name="Noteb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themeOverride>
</file>

<file path=ppt/theme/themeOverride2.xml><?xml version="1.0" encoding="utf-8"?>
<a:themeOverride xmlns:a="http://schemas.openxmlformats.org/drawingml/2006/main">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themeOverride>
</file>

<file path=ppt/theme/themeOverride3.xml><?xml version="1.0" encoding="utf-8"?>
<a:themeOverride xmlns:a="http://schemas.openxmlformats.org/drawingml/2006/main">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themeOverride>
</file>

<file path=ppt/theme/themeOverride4.xml><?xml version="1.0" encoding="utf-8"?>
<a:themeOverride xmlns:a="http://schemas.openxmlformats.org/drawingml/2006/main">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7196</TotalTime>
  <Words>2841</Words>
  <Application>Microsoft Office PowerPoint</Application>
  <PresentationFormat>On-screen Show (4:3)</PresentationFormat>
  <Paragraphs>639</Paragraphs>
  <Slides>80</Slides>
  <Notes>60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Notebook</vt:lpstr>
      <vt:lpstr>Microsoft PowerPoint 97-2003 Slide</vt:lpstr>
      <vt:lpstr>Chart</vt:lpstr>
      <vt:lpstr>MEDICAL HOME PROJECT  for Children with Special Health Care Needs mcoleman@chori.org</vt:lpstr>
      <vt:lpstr>MEDICAL HOME PROJECT  for Children with Special Health Care Needs</vt:lpstr>
      <vt:lpstr>What is a Medical Home?</vt:lpstr>
      <vt:lpstr>A Medical Home for whom?</vt:lpstr>
      <vt:lpstr>Real Time Assessment of CSHCN Prevalence</vt:lpstr>
      <vt:lpstr>A Medical Home for whom?</vt:lpstr>
      <vt:lpstr>A Medical Home for whom?</vt:lpstr>
      <vt:lpstr>A Medical Home for whom?</vt:lpstr>
      <vt:lpstr>CSHCN who are screened early and continuously for special health care needs                    National-78.6%            Range  64.9% to 89.1% </vt:lpstr>
      <vt:lpstr>Why now?</vt:lpstr>
      <vt:lpstr> Healthy People 2020 Goal: Promote the Health and Well-Being of People with Disabilities  </vt:lpstr>
      <vt:lpstr> Fully Developed Medical Homes       New set of primary care behaviors           Chronic Condition Management…..</vt:lpstr>
      <vt:lpstr>Pediatric Primary Care Characteristics</vt:lpstr>
      <vt:lpstr>Benefits of Medical Home</vt:lpstr>
      <vt:lpstr>Slide 15</vt:lpstr>
      <vt:lpstr> National Initiatives to Promote Medical Home Improvement </vt:lpstr>
      <vt:lpstr>California Medical Home Project </vt:lpstr>
      <vt:lpstr>Santa Clara Medical Home Project Goals</vt:lpstr>
      <vt:lpstr>Family Survey</vt:lpstr>
      <vt:lpstr>Slide 20</vt:lpstr>
      <vt:lpstr>Slide 21</vt:lpstr>
      <vt:lpstr>CSHCN with a Medical Home 43.0% of CSHCN met outcome Range 34.2% to 50.7%</vt:lpstr>
      <vt:lpstr>CSHCN whose families are partners in decision making at all levels, and who are satisfied with services they receive 70.3% of CSHCN met outcome     Range  61.8% to 77.6%   </vt:lpstr>
      <vt:lpstr>CSHCN whose families have adequate public and/or private insurance to pay for the services they need 60.6% of CSHCN met outcome      Range  49.9% to 72.6% </vt:lpstr>
      <vt:lpstr>Community-based services are organized for ease of use 65.1% of CSHCN met outcome Range  54.3% to  73.5% </vt:lpstr>
      <vt:lpstr>CSHCN Youth receive services needed for transition to adulthood (ages 12-17 only)  40.0% met outcome       Range  31.7% to 52.7%</vt:lpstr>
      <vt:lpstr>Met All 6 Core Outcomes (ages 12-17 only)  13.6% of CSHCN met outcome   Range 7.5% to 22.2% </vt:lpstr>
      <vt:lpstr>CSHCN National Survey 2009/10</vt:lpstr>
      <vt:lpstr>CSHCN National Survey 2009/10</vt:lpstr>
      <vt:lpstr>CSHCN National Survey 2009/10</vt:lpstr>
      <vt:lpstr>CSHCN National Survey 2009/10</vt:lpstr>
      <vt:lpstr>CSHCN National Survey 2009/10</vt:lpstr>
      <vt:lpstr>Slide 33</vt:lpstr>
      <vt:lpstr>Slide 34</vt:lpstr>
      <vt:lpstr>Difficulty in Caring for Your Child</vt:lpstr>
      <vt:lpstr>Non-CCS Covered Conditions</vt:lpstr>
      <vt:lpstr>Slide 37</vt:lpstr>
      <vt:lpstr>Silos of Services</vt:lpstr>
      <vt:lpstr>Family Survey</vt:lpstr>
      <vt:lpstr>Slide 40</vt:lpstr>
      <vt:lpstr>Family Survey</vt:lpstr>
      <vt:lpstr>PCP Visits/Yr</vt:lpstr>
      <vt:lpstr>Specialist Visits/Yr</vt:lpstr>
      <vt:lpstr>ER Visits/Yr</vt:lpstr>
      <vt:lpstr># of Hospital Stays/Yr</vt:lpstr>
      <vt:lpstr>Hospital Nights/Yr</vt:lpstr>
      <vt:lpstr>Family Survey </vt:lpstr>
      <vt:lpstr>Family Survey </vt:lpstr>
      <vt:lpstr>School    </vt:lpstr>
      <vt:lpstr>School Absences In Last 3 months</vt:lpstr>
      <vt:lpstr>School Success</vt:lpstr>
      <vt:lpstr>Who Do You Call with Concerns About Your Child? </vt:lpstr>
      <vt:lpstr>Family Survey</vt:lpstr>
      <vt:lpstr>Child Concerns</vt:lpstr>
      <vt:lpstr>Family Survey</vt:lpstr>
      <vt:lpstr>Family Survey</vt:lpstr>
      <vt:lpstr>Family Survey </vt:lpstr>
      <vt:lpstr>Family Satisfaction</vt:lpstr>
      <vt:lpstr>Family Survey</vt:lpstr>
      <vt:lpstr>Parent/Caregiver PCP Satisfaction</vt:lpstr>
      <vt:lpstr>Local PCP Office Practice Satisfaction</vt:lpstr>
      <vt:lpstr>Local PCP Office Practice Quality</vt:lpstr>
      <vt:lpstr>Family Care Coordination Skills</vt:lpstr>
      <vt:lpstr>Family Survey</vt:lpstr>
      <vt:lpstr>Family Survey</vt:lpstr>
      <vt:lpstr>Provider Survey</vt:lpstr>
      <vt:lpstr>Provider Survey</vt:lpstr>
      <vt:lpstr>Provider Survey  Care Coordinator in Office</vt:lpstr>
      <vt:lpstr>Provider Survey</vt:lpstr>
      <vt:lpstr>Provider Survey</vt:lpstr>
      <vt:lpstr>Provider Survey</vt:lpstr>
      <vt:lpstr>Slide 72</vt:lpstr>
      <vt:lpstr>Slide 73</vt:lpstr>
      <vt:lpstr>Slide 74</vt:lpstr>
      <vt:lpstr>Healthy People 2020 Goals for Persons With Disabilities</vt:lpstr>
      <vt:lpstr>Healthy People 2020 Goals for Persons With Disabilities</vt:lpstr>
      <vt:lpstr>Family Tools</vt:lpstr>
      <vt:lpstr>Provider Tools</vt:lpstr>
      <vt:lpstr>Next Steps</vt:lpstr>
      <vt:lpstr>Advocacy</vt:lpstr>
    </vt:vector>
  </TitlesOfParts>
  <Company>Parents Helping Parents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HELPING PARENTS</dc:title>
  <dc:creator>CarolP</dc:creator>
  <cp:lastModifiedBy>Mary</cp:lastModifiedBy>
  <cp:revision>181</cp:revision>
  <cp:lastPrinted>1601-01-01T00:00:00Z</cp:lastPrinted>
  <dcterms:created xsi:type="dcterms:W3CDTF">2002-06-14T19:02:18Z</dcterms:created>
  <dcterms:modified xsi:type="dcterms:W3CDTF">2012-08-15T21:55:38Z</dcterms:modified>
</cp:coreProperties>
</file>