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0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76" r:id="rId13"/>
    <p:sldId id="271" r:id="rId14"/>
    <p:sldId id="272" r:id="rId15"/>
    <p:sldId id="322" r:id="rId16"/>
    <p:sldId id="323" r:id="rId17"/>
    <p:sldId id="324" r:id="rId18"/>
    <p:sldId id="273" r:id="rId19"/>
    <p:sldId id="274" r:id="rId20"/>
    <p:sldId id="275" r:id="rId21"/>
    <p:sldId id="325" r:id="rId22"/>
    <p:sldId id="284" r:id="rId23"/>
    <p:sldId id="286" r:id="rId24"/>
    <p:sldId id="288" r:id="rId25"/>
    <p:sldId id="290" r:id="rId26"/>
    <p:sldId id="291" r:id="rId27"/>
    <p:sldId id="292" r:id="rId28"/>
    <p:sldId id="293" r:id="rId29"/>
    <p:sldId id="297" r:id="rId30"/>
    <p:sldId id="298" r:id="rId31"/>
    <p:sldId id="326" r:id="rId32"/>
    <p:sldId id="332" r:id="rId33"/>
    <p:sldId id="334" r:id="rId34"/>
    <p:sldId id="299" r:id="rId35"/>
    <p:sldId id="333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2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5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C21FC8-1B4E-4A18-B23E-D4E354A60A01}" type="datetimeFigureOut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198C4-8241-49FF-995D-36C94E2BA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95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4D2B5E-1F3D-46A8-A831-2E4DE7DC7969}" type="datetimeFigureOut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4ABBA8-C860-44C3-B824-E0874A403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35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CA32D-8BEA-4C42-BE73-0386EEB3DF8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C628C-D9DD-4E44-8ED2-6E60CD44F691}" type="datetime1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Satio, Y. et al., 2010 </a:t>
            </a: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DE6CF-CB36-420F-B868-C8F2BC0EE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92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2CA75-AE06-4FB5-AEC9-D95B8DA436ED}" type="datetime1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Satio, Y. et al., 2010 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76B05-4DF2-4150-946C-DA0A1F17C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BA2E-8889-4665-AA93-C22CB5CC418B}" type="datetime1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Satio, Y. et al., 2010 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012FD-26BB-4767-9A84-A54E02604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7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FA69-868D-46DE-B5CD-A6606E354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8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5134C-8552-496B-991E-59DF1FB2758F}" type="datetime1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Satio, Y. et al., 2010 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92206-D076-499B-8CD3-0CE3B3AC0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8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C8817-BBD0-4C2C-974E-099CF816B624}" type="datetime1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Satio, Y. et al., 2010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7AD40-B8D1-4FFE-A1F1-B7386A792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63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66E2E-E88E-4C8A-98C3-FBE097B8ED3B}" type="datetime1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Satio, Y. et al., 2010 </a:t>
            </a: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D11EE-7306-4D18-9CB0-A8A9D36BC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4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00EBA-95EE-4FD0-9F68-933A8C8FC401}" type="datetime1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Satio, Y. et al., 2010 </a:t>
            </a: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3D0B-E511-4A79-9351-2F5387B39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8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FCE35-F201-4A47-8C19-E45943A67FE0}" type="datetime1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Satio, Y. et al., 2010 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65673-452A-4BE8-A390-0AAE538EF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3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46BA1-94E0-40EC-93DA-61D75657875D}" type="datetime1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Satio, Y. et al., 2010 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5C52-7C31-4FE7-AFE6-F0671AFD2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1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B07B9-FAB5-4F46-9854-D68E39CF1F82}" type="datetime1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Satio, Y. et al., 2010 </a:t>
            </a: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760CA-ABB3-4BB2-BD5B-5720198BB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45E71-06E4-48D4-A7FC-78090FFE58A3}" type="datetime1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Satio, Y. et al., 2010 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0804B-82BE-4078-8180-098538483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3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F4A5F0-6842-4286-A9C3-4AE31DB89C9F}" type="datetime1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Satio, Y. et al., 2010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725CDA-0C37-40E9-B637-3616B026A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3" r:id="rId2"/>
    <p:sldLayoutId id="2147483772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73" r:id="rId9"/>
    <p:sldLayoutId id="2147483769" r:id="rId10"/>
    <p:sldLayoutId id="2147483770" r:id="rId11"/>
    <p:sldLayoutId id="214748377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/en/revues/medecine/epd/sommaire.phtml?cle_parution=883&amp;type=text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83341" y="960120"/>
            <a:ext cx="6777318" cy="2159599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Seizures in Alternating Hemiplegia of Childhood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87438" y="3767138"/>
            <a:ext cx="7453312" cy="1752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Mohamad Mikati MD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Wilburt C. Davison Professor of Pediatrics,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Professor of Neurobiology, Chief of Pediatric Neurology,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Duke University Medical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975" y="320508"/>
            <a:ext cx="7756525" cy="1054100"/>
          </a:xfrm>
        </p:spPr>
        <p:txBody>
          <a:bodyPr/>
          <a:lstStyle/>
          <a:p>
            <a:r>
              <a:rPr lang="en-US" dirty="0" smtClean="0"/>
              <a:t>Epileptic Dystonia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1013"/>
            <a:ext cx="8229600" cy="1143000"/>
          </a:xfrm>
        </p:spPr>
        <p:txBody>
          <a:bodyPr/>
          <a:lstStyle/>
          <a:p>
            <a:r>
              <a:rPr lang="en-US" dirty="0" smtClean="0"/>
              <a:t>Epileptic Tonic Seizure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8975" y="395288"/>
            <a:ext cx="7756525" cy="1054100"/>
          </a:xfrm>
        </p:spPr>
        <p:txBody>
          <a:bodyPr>
            <a:normAutofit/>
          </a:bodyPr>
          <a:lstStyle/>
          <a:p>
            <a:r>
              <a:rPr lang="en-US" dirty="0" smtClean="0"/>
              <a:t>AHC Case: Baseline EEG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5" r="18741" b="5811"/>
          <a:stretch>
            <a:fillRect/>
          </a:stretch>
        </p:blipFill>
        <p:spPr bwMode="auto">
          <a:xfrm>
            <a:off x="914400" y="2270166"/>
            <a:ext cx="716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6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Dystonia in AHC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439738"/>
            <a:ext cx="7756525" cy="1054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AHC Case: </a:t>
            </a:r>
            <a:br>
              <a:rPr lang="en-US" smtClean="0"/>
            </a:br>
            <a:r>
              <a:rPr lang="en-US" smtClean="0"/>
              <a:t>EEG in Dystonia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9" r="18645" b="5492"/>
          <a:stretch>
            <a:fillRect/>
          </a:stretch>
        </p:blipFill>
        <p:spPr bwMode="auto">
          <a:xfrm>
            <a:off x="593725" y="1847602"/>
            <a:ext cx="7848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9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Hemiplegic Spell in AHC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109354" y="384175"/>
            <a:ext cx="8034646" cy="1054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AHC Case: </a:t>
            </a:r>
            <a:br>
              <a:rPr lang="en-US" dirty="0" smtClean="0"/>
            </a:br>
            <a:r>
              <a:rPr lang="en-US" dirty="0" smtClean="0"/>
              <a:t>EEG in Hemiplegia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5" r="19542" b="9145"/>
          <a:stretch>
            <a:fillRect/>
          </a:stretch>
        </p:blipFill>
        <p:spPr bwMode="auto">
          <a:xfrm>
            <a:off x="1109354" y="1844119"/>
            <a:ext cx="6934200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0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04788"/>
            <a:ext cx="8656638" cy="9636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EEG During Hemiplegia in Patient with AHC</a:t>
            </a:r>
            <a:endParaRPr lang="en-US" sz="3600" dirty="0"/>
          </a:p>
        </p:txBody>
      </p:sp>
      <p:sp>
        <p:nvSpPr>
          <p:cNvPr id="60418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55594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i="1" smtClean="0">
                <a:solidFill>
                  <a:schemeClr val="tx2"/>
                </a:solidFill>
              </a:rPr>
              <a:t>Saito, Y. et al., Epilepsy Research 2010: 90; 248-258 </a:t>
            </a:r>
          </a:p>
        </p:txBody>
      </p:sp>
      <p:pic>
        <p:nvPicPr>
          <p:cNvPr id="604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68400"/>
            <a:ext cx="86566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Box 6"/>
          <p:cNvSpPr txBox="1">
            <a:spLocks noChangeArrowheads="1"/>
          </p:cNvSpPr>
          <p:nvPr/>
        </p:nvSpPr>
        <p:spPr bwMode="auto">
          <a:xfrm>
            <a:off x="247650" y="5199063"/>
            <a:ext cx="8656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en-US" sz="1400"/>
              <a:t>(A) Patient 1 during right hemiplegia at age 3 years (B and C) Patient 3 at age 11 months, during right hemiplegia (B) and after resolution of hemiplegia (C)</a:t>
            </a:r>
          </a:p>
        </p:txBody>
      </p:sp>
    </p:spTree>
    <p:extLst>
      <p:ext uri="{BB962C8B-B14F-4D97-AF65-F5344CB8AC3E}">
        <p14:creationId xmlns:p14="http://schemas.microsoft.com/office/powerpoint/2010/main" val="10590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Myoclonic Seizures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25475" y="398463"/>
            <a:ext cx="7756525" cy="1054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AHC Case: </a:t>
            </a:r>
            <a:br>
              <a:rPr lang="en-US" smtClean="0"/>
            </a:br>
            <a:r>
              <a:rPr lang="en-US" smtClean="0"/>
              <a:t>EEG of Myoclonic Jerks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7" r="18689" b="5568"/>
          <a:stretch>
            <a:fillRect/>
          </a:stretch>
        </p:blipFill>
        <p:spPr bwMode="auto">
          <a:xfrm>
            <a:off x="685800" y="2125683"/>
            <a:ext cx="76962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5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 sz="quarter"/>
          </p:nvPr>
        </p:nvSpPr>
        <p:spPr>
          <a:xfrm>
            <a:off x="457200" y="150813"/>
            <a:ext cx="8229600" cy="1371600"/>
          </a:xfrm>
        </p:spPr>
        <p:txBody>
          <a:bodyPr/>
          <a:lstStyle/>
          <a:p>
            <a:r>
              <a:rPr lang="en-US" sz="3600" dirty="0" smtClean="0"/>
              <a:t>Milestones in AHC </a:t>
            </a:r>
            <a:r>
              <a:rPr lang="en-US" sz="3600" dirty="0" smtClean="0"/>
              <a:t>and Parallels </a:t>
            </a:r>
            <a:r>
              <a:rPr lang="en-US" sz="3600" dirty="0" smtClean="0"/>
              <a:t>with Epilepsy</a:t>
            </a:r>
          </a:p>
        </p:txBody>
      </p:sp>
      <p:sp>
        <p:nvSpPr>
          <p:cNvPr id="12291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Verret</a:t>
            </a:r>
            <a:r>
              <a:rPr lang="en-US" dirty="0" smtClean="0"/>
              <a:t> and Steele, 1971</a:t>
            </a:r>
          </a:p>
          <a:p>
            <a:r>
              <a:rPr lang="en-US" dirty="0" err="1" smtClean="0"/>
              <a:t>Casaer</a:t>
            </a:r>
            <a:r>
              <a:rPr lang="en-US" dirty="0" smtClean="0"/>
              <a:t> and </a:t>
            </a:r>
            <a:r>
              <a:rPr lang="en-US" dirty="0" err="1" smtClean="0"/>
              <a:t>Azou</a:t>
            </a:r>
            <a:r>
              <a:rPr lang="en-US" dirty="0" smtClean="0"/>
              <a:t>, 1984</a:t>
            </a:r>
          </a:p>
          <a:p>
            <a:r>
              <a:rPr lang="en-US" dirty="0" err="1" smtClean="0"/>
              <a:t>Aicardi</a:t>
            </a:r>
            <a:r>
              <a:rPr lang="en-US" dirty="0" smtClean="0"/>
              <a:t>,  1987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2292" name="Content Placeholder 1"/>
          <p:cNvSpPr>
            <a:spLocks noGrp="1"/>
          </p:cNvSpPr>
          <p:nvPr>
            <p:ph sz="quarter" idx="2"/>
          </p:nvPr>
        </p:nvSpPr>
        <p:spPr>
          <a:xfrm>
            <a:off x="609600" y="4545013"/>
            <a:ext cx="4038600" cy="1981200"/>
          </a:xfrm>
        </p:spPr>
        <p:txBody>
          <a:bodyPr/>
          <a:lstStyle/>
          <a:p>
            <a:r>
              <a:rPr lang="en-US" dirty="0" err="1" smtClean="0"/>
              <a:t>Mikati</a:t>
            </a:r>
            <a:r>
              <a:rPr lang="en-US" dirty="0" smtClean="0"/>
              <a:t> et al, 1992 </a:t>
            </a:r>
          </a:p>
          <a:p>
            <a:r>
              <a:rPr lang="en-US" dirty="0" err="1" smtClean="0"/>
              <a:t>Swoboda</a:t>
            </a:r>
            <a:r>
              <a:rPr lang="en-US" dirty="0" smtClean="0"/>
              <a:t> et al, 2004</a:t>
            </a:r>
          </a:p>
          <a:p>
            <a:r>
              <a:rPr lang="en-US" dirty="0" err="1" smtClean="0"/>
              <a:t>Bassi</a:t>
            </a:r>
            <a:r>
              <a:rPr lang="en-US" dirty="0" smtClean="0"/>
              <a:t> et al,  2004</a:t>
            </a:r>
          </a:p>
          <a:p>
            <a:endParaRPr lang="en-US" dirty="0" smtClean="0"/>
          </a:p>
        </p:txBody>
      </p:sp>
      <p:sp>
        <p:nvSpPr>
          <p:cNvPr id="12293" name="Content Placeholder 2"/>
          <p:cNvSpPr>
            <a:spLocks noGrp="1"/>
          </p:cNvSpPr>
          <p:nvPr>
            <p:ph sz="quarter" idx="3"/>
          </p:nvPr>
        </p:nvSpPr>
        <p:spPr>
          <a:xfrm>
            <a:off x="4358244" y="1973263"/>
            <a:ext cx="4785756" cy="19812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Mikati</a:t>
            </a:r>
            <a:r>
              <a:rPr lang="en-US" sz="2400" dirty="0" smtClean="0"/>
              <a:t> et al, 2000</a:t>
            </a:r>
          </a:p>
          <a:p>
            <a:r>
              <a:rPr lang="en-US" sz="2400" dirty="0" err="1" smtClean="0"/>
              <a:t>Sweney</a:t>
            </a:r>
            <a:r>
              <a:rPr lang="en-US" sz="2400" dirty="0" smtClean="0"/>
              <a:t> et al 2009, </a:t>
            </a:r>
          </a:p>
          <a:p>
            <a:r>
              <a:rPr lang="en-US" sz="2400" dirty="0" err="1" smtClean="0"/>
              <a:t>Panagiotakaki</a:t>
            </a:r>
            <a:r>
              <a:rPr lang="en-US" sz="2400" dirty="0" smtClean="0"/>
              <a:t> et al </a:t>
            </a:r>
            <a:r>
              <a:rPr lang="en-US" sz="2400" dirty="0" smtClean="0"/>
              <a:t>2010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b="1" u="sng" dirty="0" smtClean="0"/>
              <a:t>Foundations</a:t>
            </a:r>
          </a:p>
          <a:p>
            <a:r>
              <a:rPr lang="en-US" sz="2400" dirty="0" smtClean="0"/>
              <a:t>France (families/J. </a:t>
            </a:r>
            <a:r>
              <a:rPr lang="en-US" sz="2400" dirty="0" err="1" smtClean="0"/>
              <a:t>Aicardi</a:t>
            </a:r>
            <a:r>
              <a:rPr lang="en-US" sz="2400" dirty="0" smtClean="0"/>
              <a:t>, 1992)</a:t>
            </a:r>
          </a:p>
          <a:p>
            <a:r>
              <a:rPr lang="en-US" sz="2400" dirty="0" smtClean="0"/>
              <a:t>USA (families/M. </a:t>
            </a:r>
            <a:r>
              <a:rPr lang="en-US" sz="2400" dirty="0" err="1" smtClean="0"/>
              <a:t>Mikati</a:t>
            </a:r>
            <a:r>
              <a:rPr lang="en-US" sz="2400" dirty="0" smtClean="0"/>
              <a:t> 1993)</a:t>
            </a:r>
          </a:p>
          <a:p>
            <a:r>
              <a:rPr lang="en-US" sz="2400" dirty="0" smtClean="0"/>
              <a:t>Other countries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295" name="TextBox 5"/>
          <p:cNvSpPr txBox="1">
            <a:spLocks noChangeArrowheads="1"/>
          </p:cNvSpPr>
          <p:nvPr/>
        </p:nvSpPr>
        <p:spPr bwMode="auto">
          <a:xfrm>
            <a:off x="457200" y="1522413"/>
            <a:ext cx="3671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en-US" sz="2400" b="1" u="sng" dirty="0"/>
              <a:t>Defining the Syndrome:</a:t>
            </a:r>
            <a:endParaRPr lang="en-US" b="1" u="sng" dirty="0"/>
          </a:p>
        </p:txBody>
      </p:sp>
      <p:sp>
        <p:nvSpPr>
          <p:cNvPr id="12296" name="TextBox 6"/>
          <p:cNvSpPr txBox="1">
            <a:spLocks noChangeArrowheads="1"/>
          </p:cNvSpPr>
          <p:nvPr/>
        </p:nvSpPr>
        <p:spPr bwMode="auto">
          <a:xfrm>
            <a:off x="631825" y="4213225"/>
            <a:ext cx="1490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en-US" sz="2400" b="1" u="sng"/>
              <a:t>Genetics:</a:t>
            </a:r>
          </a:p>
        </p:txBody>
      </p:sp>
      <p:sp>
        <p:nvSpPr>
          <p:cNvPr id="12297" name="TextBox 7"/>
          <p:cNvSpPr txBox="1">
            <a:spLocks noChangeArrowheads="1"/>
          </p:cNvSpPr>
          <p:nvPr/>
        </p:nvSpPr>
        <p:spPr bwMode="auto">
          <a:xfrm>
            <a:off x="4648200" y="1568450"/>
            <a:ext cx="1663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en-US" sz="2400" b="1" u="sng" dirty="0"/>
              <a:t>Registries:</a:t>
            </a:r>
          </a:p>
        </p:txBody>
      </p:sp>
    </p:spTree>
    <p:extLst>
      <p:ext uri="{BB962C8B-B14F-4D97-AF65-F5344CB8AC3E}">
        <p14:creationId xmlns:p14="http://schemas.microsoft.com/office/powerpoint/2010/main" val="35362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588963" y="160338"/>
            <a:ext cx="7986712" cy="1054100"/>
          </a:xfrm>
        </p:spPr>
        <p:txBody>
          <a:bodyPr/>
          <a:lstStyle/>
          <a:p>
            <a:pPr eaLnBrk="1" hangingPunct="1"/>
            <a:r>
              <a:rPr lang="en-US" sz="3600" smtClean="0"/>
              <a:t>EEG During Epileptic Seizure in AHC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3511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hlinkClick r:id="rId2"/>
              </a:rPr>
              <a:t/>
            </a:r>
            <a:br>
              <a:rPr lang="en-US" smtClean="0">
                <a:hlinkClick r:id="rId2"/>
              </a:rPr>
            </a:br>
            <a:endParaRPr lang="en-US" smtClean="0"/>
          </a:p>
        </p:txBody>
      </p:sp>
      <p:sp>
        <p:nvSpPr>
          <p:cNvPr id="23558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55594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i="1" smtClean="0">
                <a:solidFill>
                  <a:schemeClr val="tx2"/>
                </a:solidFill>
              </a:rPr>
              <a:t>Saltik S. et al., Epileptic Disorders 2004: 6; 45-48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85" y="1321316"/>
            <a:ext cx="6983412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457200" y="4867584"/>
            <a:ext cx="831866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Ictal</a:t>
            </a:r>
            <a:r>
              <a:rPr lang="en-US" dirty="0"/>
              <a:t> EEG. Seizures were captured as frequent, jerky awakenings from sleep, followed by unilateral attacks with a slow, forced deviation of the head and eyes to the right or the left side accompanied by an </a:t>
            </a:r>
            <a:r>
              <a:rPr lang="en-US" dirty="0" err="1"/>
              <a:t>ipsilateral</a:t>
            </a:r>
            <a:r>
              <a:rPr lang="en-US" dirty="0"/>
              <a:t> tonic extension of the arm and the leg which lasted for a few minutes. They sometimes lasted longer; -i.e. up to 15 minutes when the tonic posturing could become global</a:t>
            </a:r>
          </a:p>
        </p:txBody>
      </p:sp>
    </p:spTree>
    <p:extLst>
      <p:ext uri="{BB962C8B-B14F-4D97-AF65-F5344CB8AC3E}">
        <p14:creationId xmlns:p14="http://schemas.microsoft.com/office/powerpoint/2010/main" val="30405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795338" y="2430463"/>
            <a:ext cx="8001000" cy="1363662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sz="4400" dirty="0" smtClean="0"/>
              <a:t> Distinction Between Seizures and AHC spells</a:t>
            </a:r>
          </a:p>
          <a:p>
            <a:pPr eaLnBrk="1" hangingPunct="1"/>
            <a:r>
              <a:rPr lang="en-US" sz="4400" dirty="0" smtClean="0">
                <a:solidFill>
                  <a:srgbClr val="FF0000"/>
                </a:solidFill>
              </a:rPr>
              <a:t> Studies of Seizures in AHC</a:t>
            </a:r>
          </a:p>
          <a:p>
            <a:pPr eaLnBrk="1" hangingPunct="1"/>
            <a:r>
              <a:rPr lang="en-US" sz="4400" dirty="0" smtClean="0"/>
              <a:t> Therapy</a:t>
            </a:r>
          </a:p>
        </p:txBody>
      </p:sp>
    </p:spTree>
    <p:extLst>
      <p:ext uri="{BB962C8B-B14F-4D97-AF65-F5344CB8AC3E}">
        <p14:creationId xmlns:p14="http://schemas.microsoft.com/office/powerpoint/2010/main" val="22168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/>
              <a:t>Mikati</a:t>
            </a:r>
            <a:r>
              <a:rPr lang="en-US" sz="4000" dirty="0" smtClean="0"/>
              <a:t>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349500"/>
            <a:ext cx="7745412" cy="3876675"/>
          </a:xfrm>
        </p:spPr>
        <p:txBody>
          <a:bodyPr rtlCol="0">
            <a:normAutofit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 studied </a:t>
            </a:r>
            <a:r>
              <a:rPr lang="en-US" dirty="0" smtClean="0">
                <a:solidFill>
                  <a:srgbClr val="FF0000"/>
                </a:solidFill>
              </a:rPr>
              <a:t>44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patients 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8/44 (19%)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fit the strict criteria requiring consistent </a:t>
            </a:r>
            <a:r>
              <a:rPr lang="en-US" dirty="0" smtClean="0">
                <a:solidFill>
                  <a:srgbClr val="FF0000"/>
                </a:solidFill>
              </a:rPr>
              <a:t>EEG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ictal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or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interictal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considered epileptic:</a:t>
            </a:r>
          </a:p>
          <a:p>
            <a:pPr marL="776923" lvl="1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Many other patients with</a:t>
            </a:r>
            <a:r>
              <a:rPr lang="en-US" dirty="0" smtClean="0">
                <a:solidFill>
                  <a:srgbClr val="FF0000"/>
                </a:solidFill>
              </a:rPr>
              <a:t> tonic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episodes who though responding to IV Diazepam </a:t>
            </a:r>
            <a:r>
              <a:rPr lang="en-US" dirty="0" smtClean="0">
                <a:solidFill>
                  <a:srgbClr val="FF0000"/>
                </a:solidFill>
              </a:rPr>
              <a:t>failed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subsequent </a:t>
            </a:r>
            <a:r>
              <a:rPr lang="en-US" dirty="0" smtClean="0"/>
              <a:t>antiepileptic drug treatment without video EEG monitoring</a:t>
            </a:r>
          </a:p>
        </p:txBody>
      </p:sp>
      <p:sp>
        <p:nvSpPr>
          <p:cNvPr id="26628" name="Footer Placeholder 3"/>
          <p:cNvSpPr txBox="1">
            <a:spLocks/>
          </p:cNvSpPr>
          <p:nvPr/>
        </p:nvSpPr>
        <p:spPr bwMode="auto">
          <a:xfrm>
            <a:off x="3313113" y="6189663"/>
            <a:ext cx="5562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/>
            <a:r>
              <a:rPr lang="en-US" sz="1400" b="1" i="1">
                <a:solidFill>
                  <a:schemeClr val="tx2"/>
                </a:solidFill>
              </a:rPr>
              <a:t>Mikati et al., Pediatric Neurology 2000: 23(1);134-141</a:t>
            </a:r>
          </a:p>
        </p:txBody>
      </p:sp>
    </p:spTree>
    <p:extLst>
      <p:ext uri="{BB962C8B-B14F-4D97-AF65-F5344CB8AC3E}">
        <p14:creationId xmlns:p14="http://schemas.microsoft.com/office/powerpoint/2010/main" val="28846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Frequency of Seizure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351088"/>
            <a:ext cx="7747000" cy="3494087"/>
          </a:xfrm>
        </p:spPr>
        <p:txBody>
          <a:bodyPr rtlCol="0">
            <a:normAutofit lnSpcReduction="10000"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8/44 patients </a:t>
            </a:r>
            <a:r>
              <a:rPr lang="en-US" dirty="0" smtClean="0">
                <a:solidFill>
                  <a:srgbClr val="FF0000"/>
                </a:solidFill>
              </a:rPr>
              <a:t>(19%)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experienced seizures sometime in their life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 had </a:t>
            </a:r>
            <a:r>
              <a:rPr lang="en-US" dirty="0" smtClean="0">
                <a:solidFill>
                  <a:srgbClr val="FF0000"/>
                </a:solidFill>
              </a:rPr>
              <a:t>infrequent seizures (50%)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 a total of 3 or fewer seizures each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 had </a:t>
            </a:r>
            <a:r>
              <a:rPr lang="en-US" dirty="0" smtClean="0">
                <a:solidFill>
                  <a:srgbClr val="FF0000"/>
                </a:solidFill>
              </a:rPr>
              <a:t>frequent seizures (50%)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 one having history of </a:t>
            </a:r>
            <a:r>
              <a:rPr lang="en-US" dirty="0" smtClean="0">
                <a:solidFill>
                  <a:srgbClr val="FF0000"/>
                </a:solidFill>
              </a:rPr>
              <a:t>status </a:t>
            </a:r>
            <a:r>
              <a:rPr lang="en-US" dirty="0" err="1" smtClean="0">
                <a:solidFill>
                  <a:srgbClr val="FF0000"/>
                </a:solidFill>
              </a:rPr>
              <a:t>epilepticus</a:t>
            </a:r>
            <a:endParaRPr lang="en-US" dirty="0" smtClean="0">
              <a:solidFill>
                <a:srgbClr val="FF0000"/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 smtClean="0"/>
              <a:t>4 had </a:t>
            </a:r>
            <a:r>
              <a:rPr lang="en-US" dirty="0" smtClean="0">
                <a:solidFill>
                  <a:srgbClr val="FF0000"/>
                </a:solidFill>
              </a:rPr>
              <a:t>generalized tonic </a:t>
            </a:r>
            <a:r>
              <a:rPr lang="en-US" dirty="0" err="1" smtClean="0">
                <a:solidFill>
                  <a:srgbClr val="FF0000"/>
                </a:solidFill>
              </a:rPr>
              <a:t>clonic</a:t>
            </a:r>
            <a:r>
              <a:rPr lang="en-US" dirty="0" smtClean="0"/>
              <a:t> 3 </a:t>
            </a:r>
            <a:r>
              <a:rPr lang="en-US" dirty="0" smtClean="0">
                <a:solidFill>
                  <a:srgbClr val="FF0000"/>
                </a:solidFill>
              </a:rPr>
              <a:t>focal </a:t>
            </a:r>
            <a:r>
              <a:rPr lang="en-US" dirty="0" smtClean="0"/>
              <a:t>and one</a:t>
            </a:r>
            <a:r>
              <a:rPr lang="en-US" dirty="0" smtClean="0">
                <a:solidFill>
                  <a:srgbClr val="FF0000"/>
                </a:solidFill>
              </a:rPr>
              <a:t> myoclonic </a:t>
            </a:r>
            <a:r>
              <a:rPr lang="en-US" dirty="0" smtClean="0"/>
              <a:t>seizures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76" name="Footer Placeholder 3"/>
          <p:cNvSpPr txBox="1">
            <a:spLocks/>
          </p:cNvSpPr>
          <p:nvPr/>
        </p:nvSpPr>
        <p:spPr bwMode="auto">
          <a:xfrm>
            <a:off x="3148013" y="6245225"/>
            <a:ext cx="5562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/>
            <a:r>
              <a:rPr lang="en-US" sz="1400" b="1" i="1">
                <a:solidFill>
                  <a:schemeClr val="tx2"/>
                </a:solidFill>
              </a:rPr>
              <a:t>Mikati et al., Pediatric Neurology 2000: 23(1);134-141</a:t>
            </a:r>
          </a:p>
        </p:txBody>
      </p:sp>
    </p:spTree>
    <p:extLst>
      <p:ext uri="{BB962C8B-B14F-4D97-AF65-F5344CB8AC3E}">
        <p14:creationId xmlns:p14="http://schemas.microsoft.com/office/powerpoint/2010/main" val="13263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Sweney</a:t>
            </a:r>
            <a:r>
              <a:rPr lang="en-US" dirty="0" smtClean="0"/>
              <a:t> Study</a:t>
            </a:r>
          </a:p>
        </p:txBody>
      </p:sp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44/103 </a:t>
            </a:r>
            <a:r>
              <a:rPr lang="en-US" dirty="0" smtClean="0">
                <a:solidFill>
                  <a:srgbClr val="FF0000"/>
                </a:solidFill>
              </a:rPr>
              <a:t>(43%) </a:t>
            </a:r>
            <a:r>
              <a:rPr lang="en-US" dirty="0" smtClean="0"/>
              <a:t>were reported to have epilepsy</a:t>
            </a:r>
          </a:p>
          <a:p>
            <a:r>
              <a:rPr lang="en-US" dirty="0" smtClean="0"/>
              <a:t>Occurrence of generalized tonic or tonic-</a:t>
            </a:r>
            <a:r>
              <a:rPr lang="en-US" dirty="0" err="1" smtClean="0"/>
              <a:t>clonic</a:t>
            </a:r>
            <a:r>
              <a:rPr lang="en-US" dirty="0" smtClean="0"/>
              <a:t> seizures with </a:t>
            </a:r>
            <a:r>
              <a:rPr lang="en-US" dirty="0" smtClean="0">
                <a:solidFill>
                  <a:srgbClr val="FF0000"/>
                </a:solidFill>
              </a:rPr>
              <a:t>altered consciousness </a:t>
            </a:r>
            <a:r>
              <a:rPr lang="en-US" dirty="0" smtClean="0"/>
              <a:t>considered seizures, other seizure types</a:t>
            </a:r>
          </a:p>
          <a:p>
            <a:r>
              <a:rPr lang="en-US" dirty="0" smtClean="0"/>
              <a:t>Mean age of onset </a:t>
            </a:r>
            <a:r>
              <a:rPr lang="en-US" dirty="0" smtClean="0">
                <a:solidFill>
                  <a:srgbClr val="FF0000"/>
                </a:solidFill>
              </a:rPr>
              <a:t>6 years</a:t>
            </a:r>
          </a:p>
          <a:p>
            <a:r>
              <a:rPr lang="en-US" dirty="0" smtClean="0"/>
              <a:t>Most, 34, (77%) were reported to have onset </a:t>
            </a:r>
            <a:r>
              <a:rPr lang="en-US" dirty="0" smtClean="0">
                <a:solidFill>
                  <a:srgbClr val="FF0000"/>
                </a:solidFill>
              </a:rPr>
              <a:t>&lt; age 10 </a:t>
            </a:r>
            <a:r>
              <a:rPr lang="en-US" dirty="0" smtClean="0"/>
              <a:t>years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Focal and generalized seizures </a:t>
            </a:r>
            <a:r>
              <a:rPr lang="en-US" dirty="0" smtClean="0"/>
              <a:t>and EEG findings reported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Sweney</a:t>
            </a:r>
            <a:r>
              <a:rPr lang="en-US" dirty="0" smtClean="0"/>
              <a:t> M et al Pediatrics 2009; 123:e534-e541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>
          <a:xfrm>
            <a:off x="704850" y="977900"/>
            <a:ext cx="8439150" cy="10541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Panagiotakaki</a:t>
            </a:r>
            <a:r>
              <a:rPr lang="en-US" sz="3600" dirty="0" smtClean="0"/>
              <a:t> Study: Frequency of Seizures with Age Cohort with </a:t>
            </a:r>
            <a:r>
              <a:rPr lang="en-US" sz="3600" u="sng" dirty="0" smtClean="0"/>
              <a:t>&gt; </a:t>
            </a:r>
            <a:r>
              <a:rPr lang="en-US" sz="3600" dirty="0" smtClean="0"/>
              <a:t>24 year FU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571207" y="6284150"/>
            <a:ext cx="39735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i="1" dirty="0" err="1" smtClean="0">
                <a:solidFill>
                  <a:srgbClr val="000000"/>
                </a:solidFill>
                <a:latin typeface="Times New Roman" pitchFamily="18" charset="0"/>
                <a:ea typeface="msgothic"/>
                <a:cs typeface="Times New Roman" pitchFamily="18" charset="0"/>
              </a:rPr>
              <a:t>Panagiotakaki</a:t>
            </a:r>
            <a:r>
              <a:rPr lang="en-GB" i="1" dirty="0" smtClean="0">
                <a:solidFill>
                  <a:srgbClr val="000000"/>
                </a:solidFill>
                <a:latin typeface="Times New Roman" pitchFamily="18" charset="0"/>
                <a:ea typeface="msgothic"/>
                <a:cs typeface="Times New Roman" pitchFamily="18" charset="0"/>
              </a:rPr>
              <a:t> E et al., Brain 2010: 133; 3598-3610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8" r="-1424"/>
          <a:stretch>
            <a:fillRect/>
          </a:stretch>
        </p:blipFill>
        <p:spPr bwMode="auto">
          <a:xfrm>
            <a:off x="704850" y="2460625"/>
            <a:ext cx="7915275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1730375" y="4572000"/>
            <a:ext cx="436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4560888" y="3925888"/>
            <a:ext cx="552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36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6557963" y="4289425"/>
            <a:ext cx="363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6903" y="5953680"/>
            <a:ext cx="604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53% </a:t>
            </a:r>
            <a:r>
              <a:rPr lang="en-US" dirty="0" smtClean="0"/>
              <a:t>had seizures, </a:t>
            </a:r>
            <a:r>
              <a:rPr lang="en-US" dirty="0" smtClean="0">
                <a:solidFill>
                  <a:srgbClr val="FF0000"/>
                </a:solidFill>
              </a:rPr>
              <a:t>52-75% </a:t>
            </a:r>
            <a:r>
              <a:rPr lang="en-US" dirty="0" smtClean="0"/>
              <a:t>depending on age were controlled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7895230" cy="6572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Other Seizure Manifestations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889125"/>
            <a:ext cx="8229600" cy="300355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Neonatal onset 12.5%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patients,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3 %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first day</a:t>
            </a:r>
          </a:p>
          <a:p>
            <a:pPr algn="just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Presumed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Gelastic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seizures in 3%</a:t>
            </a:r>
          </a:p>
          <a:p>
            <a:pPr algn="just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irritability,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dysethesias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limbs and throat or body</a:t>
            </a:r>
          </a:p>
          <a:p>
            <a:pPr algn="just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Sudden unexpected death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(7/157) 3 with seizures, 2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plegia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one cardiovascular failure and one unknown, these patients did not have more severe spells but were more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disabled</a:t>
            </a:r>
          </a:p>
          <a:p>
            <a:pPr algn="just"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Seizures may sometimes occur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plegic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/dystonic attacks and focal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epilepsia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parialis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continua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occur</a:t>
            </a:r>
          </a:p>
          <a:p>
            <a:pPr algn="just" eaLnBrk="1" hangingPunct="1"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Footer Placeholder 6"/>
          <p:cNvSpPr txBox="1">
            <a:spLocks/>
          </p:cNvSpPr>
          <p:nvPr/>
        </p:nvSpPr>
        <p:spPr bwMode="auto">
          <a:xfrm>
            <a:off x="3362325" y="5992925"/>
            <a:ext cx="55626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r" eaLnBrk="1" hangingPunct="1"/>
            <a:r>
              <a:rPr lang="en-GB" sz="1600" i="1" dirty="0" err="1">
                <a:solidFill>
                  <a:srgbClr val="000000"/>
                </a:solidFill>
                <a:latin typeface="Times New Roman" pitchFamily="18" charset="0"/>
                <a:ea typeface="msgothic"/>
                <a:cs typeface="Times New Roman" pitchFamily="18" charset="0"/>
              </a:rPr>
              <a:t>Panagiotakaki</a:t>
            </a:r>
            <a:r>
              <a:rPr lang="en-GB" sz="1600" i="1" dirty="0">
                <a:solidFill>
                  <a:srgbClr val="000000"/>
                </a:solidFill>
                <a:latin typeface="Times New Roman" pitchFamily="18" charset="0"/>
                <a:ea typeface="msgothic"/>
                <a:cs typeface="Times New Roman" pitchFamily="18" charset="0"/>
              </a:rPr>
              <a:t> E et al., Brain 2010: 133; </a:t>
            </a:r>
            <a:r>
              <a:rPr lang="en-GB" sz="1600" i="1" dirty="0" smtClean="0">
                <a:solidFill>
                  <a:srgbClr val="000000"/>
                </a:solidFill>
                <a:latin typeface="Times New Roman" pitchFamily="18" charset="0"/>
                <a:ea typeface="msgothic"/>
                <a:cs typeface="Times New Roman" pitchFamily="18" charset="0"/>
              </a:rPr>
              <a:t>3598-3610</a:t>
            </a:r>
          </a:p>
          <a:p>
            <a:pPr algn="r" eaLnBrk="1" hangingPunct="1"/>
            <a:r>
              <a:rPr lang="en-GB" sz="1600" i="1" dirty="0" smtClean="0">
                <a:solidFill>
                  <a:srgbClr val="000000"/>
                </a:solidFill>
                <a:latin typeface="Times New Roman" pitchFamily="18" charset="0"/>
                <a:ea typeface="msgothic"/>
                <a:cs typeface="Times New Roman" pitchFamily="18" charset="0"/>
              </a:rPr>
              <a:t>Neville and </a:t>
            </a:r>
            <a:r>
              <a:rPr lang="en-GB" sz="1600" i="1" dirty="0" err="1" smtClean="0">
                <a:solidFill>
                  <a:srgbClr val="000000"/>
                </a:solidFill>
                <a:latin typeface="Times New Roman" pitchFamily="18" charset="0"/>
                <a:ea typeface="msgothic"/>
                <a:cs typeface="Times New Roman" pitchFamily="18" charset="0"/>
              </a:rPr>
              <a:t>Ninan</a:t>
            </a:r>
            <a:r>
              <a:rPr lang="en-GB" sz="1600" i="1" dirty="0" smtClean="0">
                <a:solidFill>
                  <a:srgbClr val="000000"/>
                </a:solidFill>
                <a:latin typeface="Times New Roman" pitchFamily="18" charset="0"/>
                <a:ea typeface="msgothic"/>
                <a:cs typeface="Times New Roman" pitchFamily="18" charset="0"/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  <a:latin typeface="Times New Roman" pitchFamily="18" charset="0"/>
                <a:ea typeface="msgothic"/>
                <a:cs typeface="Times New Roman" pitchFamily="18" charset="0"/>
              </a:rPr>
              <a:t>Dev</a:t>
            </a:r>
            <a:r>
              <a:rPr lang="en-GB" sz="1600" i="1" dirty="0" smtClean="0">
                <a:solidFill>
                  <a:srgbClr val="000000"/>
                </a:solidFill>
                <a:latin typeface="Times New Roman" pitchFamily="18" charset="0"/>
                <a:ea typeface="msgothic"/>
                <a:cs typeface="Times New Roman" pitchFamily="18" charset="0"/>
              </a:rPr>
              <a:t> Med child </a:t>
            </a:r>
            <a:r>
              <a:rPr lang="en-GB" sz="1600" i="1" dirty="0" err="1" smtClean="0">
                <a:solidFill>
                  <a:srgbClr val="000000"/>
                </a:solidFill>
                <a:latin typeface="Times New Roman" pitchFamily="18" charset="0"/>
                <a:ea typeface="msgothic"/>
                <a:cs typeface="Times New Roman" pitchFamily="18" charset="0"/>
              </a:rPr>
              <a:t>Neurol</a:t>
            </a:r>
            <a:r>
              <a:rPr lang="en-GB" sz="1600" i="1" dirty="0" smtClean="0">
                <a:solidFill>
                  <a:srgbClr val="000000"/>
                </a:solidFill>
                <a:latin typeface="Times New Roman" pitchFamily="18" charset="0"/>
                <a:ea typeface="msgothic"/>
                <a:cs typeface="Times New Roman" pitchFamily="18" charset="0"/>
              </a:rPr>
              <a:t> 2007;49:777-80:</a:t>
            </a:r>
            <a:endParaRPr lang="en-GB" sz="1600" i="1" dirty="0">
              <a:solidFill>
                <a:srgbClr val="000000"/>
              </a:solidFill>
              <a:latin typeface="Times New Roman" pitchFamily="18" charset="0"/>
              <a:ea typeface="msgothic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1"/>
          <p:cNvSpPr>
            <a:spLocks noGrp="1"/>
          </p:cNvSpPr>
          <p:nvPr>
            <p:ph type="title"/>
          </p:nvPr>
        </p:nvSpPr>
        <p:spPr>
          <a:xfrm>
            <a:off x="688975" y="721983"/>
            <a:ext cx="7756525" cy="10541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Saito Study: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2322513"/>
            <a:ext cx="7823200" cy="3803650"/>
          </a:xfrm>
        </p:spPr>
        <p:txBody>
          <a:bodyPr rtlCol="0">
            <a:normAutofit/>
          </a:bodyPr>
          <a:lstStyle/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Retrospective review of clinical information on 9 patients (age: 4-40 years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),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seven/nine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thought to have epilepsy.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Presumptive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epileptic seizures in seven patients </a:t>
            </a: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Age of onset ranging from </a:t>
            </a:r>
            <a:r>
              <a:rPr lang="en-US" dirty="0" smtClean="0">
                <a:solidFill>
                  <a:srgbClr val="FF0000"/>
                </a:solidFill>
              </a:rPr>
              <a:t>2 – 16 years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i="1" smtClean="0">
                <a:solidFill>
                  <a:schemeClr val="tx2"/>
                </a:solidFill>
              </a:rPr>
              <a:t>Saito et al., Epilepsy Research 2010: 90; 248-258 </a:t>
            </a:r>
          </a:p>
        </p:txBody>
      </p:sp>
    </p:spTree>
    <p:extLst>
      <p:ext uri="{BB962C8B-B14F-4D97-AF65-F5344CB8AC3E}">
        <p14:creationId xmlns:p14="http://schemas.microsoft.com/office/powerpoint/2010/main" val="8016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Saito Study: Types of Seizures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Tonic 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Tonic with cyanosis,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ystagmus</a:t>
            </a:r>
            <a:r>
              <a:rPr lang="en-US" dirty="0">
                <a:solidFill>
                  <a:srgbClr val="FF0000"/>
                </a:solidFill>
              </a:rPr>
              <a:t>, twitching of face and extremities, clonic, </a:t>
            </a:r>
            <a:r>
              <a:rPr lang="en-US" b="1" i="1" u="sng" dirty="0" smtClean="0">
                <a:solidFill>
                  <a:srgbClr val="FF0000"/>
                </a:solidFill>
              </a:rPr>
              <a:t>cyanosis</a:t>
            </a:r>
            <a:endParaRPr lang="en-US" b="1" i="1" u="sng" dirty="0">
              <a:solidFill>
                <a:srgbClr val="FF0000"/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Cyanosis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Tonic, Eyelid twitching, </a:t>
            </a:r>
            <a:r>
              <a:rPr lang="en-US" b="1" i="1" u="sng" dirty="0" smtClean="0">
                <a:solidFill>
                  <a:srgbClr val="FF0000"/>
                </a:solidFill>
              </a:rPr>
              <a:t>cyanosis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Tonic, upward </a:t>
            </a:r>
            <a:r>
              <a:rPr lang="en-US" dirty="0">
                <a:solidFill>
                  <a:srgbClr val="FF0000"/>
                </a:solidFill>
              </a:rPr>
              <a:t>gaze, </a:t>
            </a:r>
            <a:r>
              <a:rPr lang="en-US" dirty="0" smtClean="0">
                <a:solidFill>
                  <a:srgbClr val="FF0000"/>
                </a:solidFill>
              </a:rPr>
              <a:t>tonic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B050"/>
                </a:solidFill>
              </a:rPr>
              <a:t>Generalized tremor, myoclonus, </a:t>
            </a:r>
            <a:r>
              <a:rPr lang="en-US" dirty="0" smtClean="0">
                <a:solidFill>
                  <a:srgbClr val="00B050"/>
                </a:solidFill>
              </a:rPr>
              <a:t>Blinking, twitching of face and extremities, clonic movements, </a:t>
            </a:r>
            <a:r>
              <a:rPr lang="en-US" b="1" i="1" u="sng" dirty="0" smtClean="0">
                <a:solidFill>
                  <a:srgbClr val="00B050"/>
                </a:solidFill>
              </a:rPr>
              <a:t>cyanosis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B050"/>
                </a:solidFill>
              </a:rPr>
              <a:t>Ocular deviation, clonic/myoclonic, </a:t>
            </a:r>
            <a:r>
              <a:rPr lang="en-US" b="1" i="1" u="sng" dirty="0">
                <a:solidFill>
                  <a:srgbClr val="00B050"/>
                </a:solidFill>
              </a:rPr>
              <a:t>post-ictal respiratory </a:t>
            </a:r>
            <a:r>
              <a:rPr lang="en-US" b="1" i="1" u="sng" dirty="0" smtClean="0">
                <a:solidFill>
                  <a:srgbClr val="00B050"/>
                </a:solidFill>
              </a:rPr>
              <a:t>arrest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B050"/>
                </a:solidFill>
              </a:rPr>
              <a:t>Sudden fall, nystagmus, generalized clonic, </a:t>
            </a:r>
            <a:r>
              <a:rPr lang="en-US" b="1" i="1" u="sng" dirty="0" smtClean="0">
                <a:solidFill>
                  <a:srgbClr val="00B050"/>
                </a:solidFill>
              </a:rPr>
              <a:t>cyanosis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50"/>
                </a:solidFill>
              </a:rPr>
              <a:t>Generalized </a:t>
            </a:r>
            <a:r>
              <a:rPr lang="en-US" dirty="0">
                <a:solidFill>
                  <a:srgbClr val="00B050"/>
                </a:solidFill>
              </a:rPr>
              <a:t>tonic-clonic seizure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B050"/>
                </a:solidFill>
              </a:rPr>
              <a:t>Generalized </a:t>
            </a:r>
            <a:r>
              <a:rPr lang="en-US" dirty="0" smtClean="0">
                <a:solidFill>
                  <a:srgbClr val="00B050"/>
                </a:solidFill>
              </a:rPr>
              <a:t>seizures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Febrile seizures</a:t>
            </a:r>
          </a:p>
        </p:txBody>
      </p:sp>
      <p:sp>
        <p:nvSpPr>
          <p:cNvPr id="34820" name="Footer Placeholder 4"/>
          <p:cNvSpPr txBox="1">
            <a:spLocks/>
          </p:cNvSpPr>
          <p:nvPr/>
        </p:nvSpPr>
        <p:spPr bwMode="auto">
          <a:xfrm>
            <a:off x="3303588" y="6315075"/>
            <a:ext cx="5562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/>
            <a:r>
              <a:rPr lang="en-US" sz="1400" b="1" i="1">
                <a:solidFill>
                  <a:schemeClr val="tx2"/>
                </a:solidFill>
              </a:rPr>
              <a:t>Saito et al., Epilepsy Research 2010: 90; 248-258 </a:t>
            </a:r>
          </a:p>
        </p:txBody>
      </p:sp>
    </p:spTree>
    <p:extLst>
      <p:ext uri="{BB962C8B-B14F-4D97-AF65-F5344CB8AC3E}">
        <p14:creationId xmlns:p14="http://schemas.microsoft.com/office/powerpoint/2010/main" val="4567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Neonatal Onset Seizures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Four patients with neonatal disease onset showed:</a:t>
            </a:r>
          </a:p>
          <a:p>
            <a:pPr marL="777240" lvl="1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Lower psychomotor </a:t>
            </a:r>
            <a:r>
              <a:rPr lang="en-US" dirty="0" smtClean="0">
                <a:solidFill>
                  <a:srgbClr val="FF0000"/>
                </a:solidFill>
              </a:rPr>
              <a:t>developmental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achievements</a:t>
            </a:r>
          </a:p>
          <a:p>
            <a:pPr marL="777240" lvl="1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Repeated </a:t>
            </a:r>
            <a:r>
              <a:rPr lang="en-US" dirty="0" smtClean="0">
                <a:solidFill>
                  <a:srgbClr val="FF0000"/>
                </a:solidFill>
              </a:rPr>
              <a:t>status epilepticus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followed by progressive deterioration</a:t>
            </a:r>
          </a:p>
          <a:p>
            <a:pPr marL="41148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MRI – </a:t>
            </a:r>
            <a:r>
              <a:rPr lang="en-US" dirty="0" smtClean="0">
                <a:solidFill>
                  <a:srgbClr val="FF0000"/>
                </a:solidFill>
              </a:rPr>
              <a:t>brain atrophy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cerebellar and hippocampal high signal changes</a:t>
            </a:r>
          </a:p>
        </p:txBody>
      </p:sp>
      <p:sp>
        <p:nvSpPr>
          <p:cNvPr id="38916" name="Footer Placeholder 4"/>
          <p:cNvSpPr txBox="1">
            <a:spLocks/>
          </p:cNvSpPr>
          <p:nvPr/>
        </p:nvSpPr>
        <p:spPr bwMode="auto">
          <a:xfrm>
            <a:off x="3363913" y="6197600"/>
            <a:ext cx="5562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/>
            <a:r>
              <a:rPr lang="en-US" sz="1400" b="1" i="1">
                <a:solidFill>
                  <a:schemeClr val="tx2"/>
                </a:solidFill>
              </a:rPr>
              <a:t>Saito et al., Epilepsy Research 2010: 90; 248-258 </a:t>
            </a:r>
          </a:p>
        </p:txBody>
      </p:sp>
    </p:spTree>
    <p:extLst>
      <p:ext uri="{BB962C8B-B14F-4D97-AF65-F5344CB8AC3E}">
        <p14:creationId xmlns:p14="http://schemas.microsoft.com/office/powerpoint/2010/main" val="20532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795338" y="2430463"/>
            <a:ext cx="8001000" cy="1363662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Distinction Between Seizures and AHC spells</a:t>
            </a:r>
          </a:p>
          <a:p>
            <a:pPr eaLnBrk="1" hangingPunct="1"/>
            <a:r>
              <a:rPr lang="en-US" sz="4400" dirty="0" smtClean="0"/>
              <a:t> Studies of Seizures in AHC</a:t>
            </a:r>
          </a:p>
          <a:p>
            <a:pPr eaLnBrk="1" hangingPunct="1"/>
            <a:r>
              <a:rPr lang="en-US" sz="4400" dirty="0" smtClean="0"/>
              <a:t> Therapy</a:t>
            </a:r>
          </a:p>
        </p:txBody>
      </p:sp>
    </p:spTree>
    <p:extLst>
      <p:ext uri="{BB962C8B-B14F-4D97-AF65-F5344CB8AC3E}">
        <p14:creationId xmlns:p14="http://schemas.microsoft.com/office/powerpoint/2010/main" val="1146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225550"/>
            <a:ext cx="517207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688975" y="287338"/>
            <a:ext cx="77565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914400" eaLnBrk="1" hangingPunct="1"/>
            <a:r>
              <a:rPr lang="en-US" sz="4400">
                <a:solidFill>
                  <a:schemeClr val="tx2"/>
                </a:solidFill>
              </a:rPr>
              <a:t>MRI in Patients with Status</a:t>
            </a:r>
          </a:p>
        </p:txBody>
      </p:sp>
      <p:sp>
        <p:nvSpPr>
          <p:cNvPr id="39940" name="Footer Placeholder 4"/>
          <p:cNvSpPr txBox="1">
            <a:spLocks/>
          </p:cNvSpPr>
          <p:nvPr/>
        </p:nvSpPr>
        <p:spPr bwMode="auto">
          <a:xfrm>
            <a:off x="4645025" y="6299200"/>
            <a:ext cx="43465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/>
            <a:r>
              <a:rPr lang="en-US" sz="1400" b="1" i="1">
                <a:solidFill>
                  <a:schemeClr val="tx2"/>
                </a:solidFill>
              </a:rPr>
              <a:t>Saito et al., Epilepsy Research 2010: 90; 248-258 </a:t>
            </a:r>
          </a:p>
        </p:txBody>
      </p:sp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78142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225550"/>
            <a:ext cx="2143125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1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795338" y="2430463"/>
            <a:ext cx="8001000" cy="1363662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sz="4400" dirty="0" smtClean="0"/>
              <a:t> Distinction Between Seizures and AHC spells</a:t>
            </a:r>
          </a:p>
          <a:p>
            <a:pPr eaLnBrk="1" hangingPunct="1"/>
            <a:r>
              <a:rPr lang="en-US" sz="4400" dirty="0" smtClean="0"/>
              <a:t>Studies of Seizures in AHC</a:t>
            </a:r>
          </a:p>
          <a:p>
            <a:pPr eaLnBrk="1" hangingPunct="1"/>
            <a:r>
              <a:rPr lang="en-US" sz="4400" dirty="0" smtClean="0">
                <a:solidFill>
                  <a:srgbClr val="FF0000"/>
                </a:solidFill>
              </a:rPr>
              <a:t> Therapy</a:t>
            </a:r>
          </a:p>
        </p:txBody>
      </p:sp>
    </p:spTree>
    <p:extLst>
      <p:ext uri="{BB962C8B-B14F-4D97-AF65-F5344CB8AC3E}">
        <p14:creationId xmlns:p14="http://schemas.microsoft.com/office/powerpoint/2010/main" val="22168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Seizures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Aid (positioning, breathing, etc..)</a:t>
            </a:r>
          </a:p>
          <a:p>
            <a:r>
              <a:rPr lang="en-US" dirty="0" smtClean="0"/>
              <a:t>Rescue medications (usually benzodiazepines)</a:t>
            </a:r>
          </a:p>
          <a:p>
            <a:r>
              <a:rPr lang="en-US" dirty="0" smtClean="0"/>
              <a:t>Awareness of and response to apnea </a:t>
            </a:r>
          </a:p>
          <a:p>
            <a:r>
              <a:rPr lang="en-US" dirty="0" smtClean="0"/>
              <a:t>Awareness of and response to status </a:t>
            </a:r>
            <a:r>
              <a:rPr lang="en-US" dirty="0" err="1" smtClean="0"/>
              <a:t>epilepticus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02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Antiepileptic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Focal Seizure: </a:t>
            </a:r>
            <a:r>
              <a:rPr lang="en-US" dirty="0" smtClean="0"/>
              <a:t>Carbamazepine, </a:t>
            </a:r>
            <a:r>
              <a:rPr lang="en-US" dirty="0" err="1" smtClean="0"/>
              <a:t>Oxcarbazepine</a:t>
            </a:r>
            <a:r>
              <a:rPr lang="en-US" dirty="0" smtClean="0"/>
              <a:t>, </a:t>
            </a:r>
            <a:r>
              <a:rPr lang="en-US" dirty="0" err="1" smtClean="0"/>
              <a:t>Levetiracetam</a:t>
            </a:r>
            <a:r>
              <a:rPr lang="en-US" dirty="0" smtClean="0"/>
              <a:t>, </a:t>
            </a:r>
            <a:r>
              <a:rPr lang="en-US" dirty="0" err="1" smtClean="0"/>
              <a:t>Topiramate</a:t>
            </a:r>
            <a:r>
              <a:rPr lang="en-US" dirty="0" smtClean="0"/>
              <a:t>, other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Generalized and Myoclonic Seizures: </a:t>
            </a:r>
            <a:r>
              <a:rPr lang="en-US" dirty="0" smtClean="0"/>
              <a:t>Valproate, Clonazepam, </a:t>
            </a:r>
            <a:r>
              <a:rPr lang="en-US" dirty="0" err="1" smtClean="0"/>
              <a:t>Levetiracetam</a:t>
            </a:r>
            <a:r>
              <a:rPr lang="en-US" dirty="0" smtClean="0"/>
              <a:t>, </a:t>
            </a:r>
            <a:r>
              <a:rPr lang="en-US" dirty="0" err="1" smtClean="0"/>
              <a:t>Topiramate</a:t>
            </a:r>
            <a:r>
              <a:rPr lang="en-US" dirty="0" smtClean="0"/>
              <a:t>, other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Frequent follow up and reevaluations </a:t>
            </a:r>
            <a:r>
              <a:rPr lang="en-US" dirty="0" smtClean="0"/>
              <a:t>to distinguish epileptic seizures from other episodes and to consider alternative therapies is needed.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28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3"/>
          <p:cNvSpPr>
            <a:spLocks noGrp="1"/>
          </p:cNvSpPr>
          <p:nvPr>
            <p:ph type="title"/>
          </p:nvPr>
        </p:nvSpPr>
        <p:spPr>
          <a:xfrm>
            <a:off x="688975" y="491053"/>
            <a:ext cx="7756525" cy="1054100"/>
          </a:xfrm>
        </p:spPr>
        <p:txBody>
          <a:bodyPr/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698500" y="1816926"/>
            <a:ext cx="7747000" cy="3363088"/>
          </a:xfrm>
        </p:spPr>
        <p:txBody>
          <a:bodyPr/>
          <a:lstStyle/>
          <a:p>
            <a:pPr eaLnBrk="1" hangingPunct="1"/>
            <a:r>
              <a:rPr lang="en-US" dirty="0" smtClean="0"/>
              <a:t>Dystonic/tonic and hemiplegic spells are difficult to </a:t>
            </a:r>
            <a:r>
              <a:rPr lang="en-US" dirty="0" smtClean="0">
                <a:solidFill>
                  <a:srgbClr val="FF0000"/>
                </a:solidFill>
              </a:rPr>
              <a:t>distinguish</a:t>
            </a:r>
            <a:r>
              <a:rPr lang="en-US" dirty="0" smtClean="0"/>
              <a:t> from epileptic seizures but detailed history, </a:t>
            </a:r>
            <a:r>
              <a:rPr lang="en-US" dirty="0" err="1" smtClean="0"/>
              <a:t>interictal</a:t>
            </a:r>
            <a:r>
              <a:rPr lang="en-US" dirty="0" smtClean="0"/>
              <a:t> EEG, and </a:t>
            </a:r>
            <a:r>
              <a:rPr lang="en-US" dirty="0" smtClean="0">
                <a:solidFill>
                  <a:srgbClr val="FF0000"/>
                </a:solidFill>
              </a:rPr>
              <a:t>Video EEG</a:t>
            </a:r>
            <a:r>
              <a:rPr lang="en-US" dirty="0" smtClean="0"/>
              <a:t> help distinguish them from the </a:t>
            </a:r>
            <a:r>
              <a:rPr lang="en-US" dirty="0" smtClean="0">
                <a:solidFill>
                  <a:srgbClr val="FF0000"/>
                </a:solidFill>
              </a:rPr>
              <a:t>multiple seizure types</a:t>
            </a:r>
          </a:p>
          <a:p>
            <a:pPr eaLnBrk="1" hangingPunct="1"/>
            <a:r>
              <a:rPr lang="en-US" dirty="0" smtClean="0"/>
              <a:t>At least </a:t>
            </a:r>
            <a:r>
              <a:rPr lang="en-US" dirty="0" smtClean="0">
                <a:solidFill>
                  <a:srgbClr val="FF0000"/>
                </a:solidFill>
              </a:rPr>
              <a:t>½ are well controlled </a:t>
            </a:r>
            <a:r>
              <a:rPr lang="en-US" dirty="0" smtClean="0"/>
              <a:t>and some have </a:t>
            </a:r>
            <a:r>
              <a:rPr lang="en-US" dirty="0">
                <a:solidFill>
                  <a:srgbClr val="FF0000"/>
                </a:solidFill>
              </a:rPr>
              <a:t>difficult seizures </a:t>
            </a:r>
            <a:r>
              <a:rPr lang="en-US" dirty="0"/>
              <a:t>including neonatal onset, apnea, status </a:t>
            </a:r>
            <a:r>
              <a:rPr lang="en-US" dirty="0" err="1" smtClean="0"/>
              <a:t>epilepticus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Therapy of epilepsy in AHC is similar to that of epilepsy without AHC with </a:t>
            </a:r>
            <a:r>
              <a:rPr lang="en-US" dirty="0" smtClean="0">
                <a:solidFill>
                  <a:srgbClr val="FF0000"/>
                </a:solidFill>
              </a:rPr>
              <a:t>modifications </a:t>
            </a:r>
            <a:r>
              <a:rPr lang="en-US" dirty="0" smtClean="0"/>
              <a:t>based on the occurrence of the above findings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773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3"/>
          <p:cNvSpPr>
            <a:spLocks noGrp="1"/>
          </p:cNvSpPr>
          <p:nvPr>
            <p:ph type="title"/>
          </p:nvPr>
        </p:nvSpPr>
        <p:spPr>
          <a:xfrm>
            <a:off x="688975" y="491053"/>
            <a:ext cx="7756525" cy="1054100"/>
          </a:xfrm>
        </p:spPr>
        <p:txBody>
          <a:bodyPr/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698500" y="1816926"/>
            <a:ext cx="7747000" cy="336308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Our </a:t>
            </a:r>
            <a:r>
              <a:rPr lang="en-US" sz="3200" dirty="0">
                <a:solidFill>
                  <a:srgbClr val="FF0000"/>
                </a:solidFill>
              </a:rPr>
              <a:t>increasing knowledge</a:t>
            </a:r>
            <a:r>
              <a:rPr lang="en-US" sz="3200" dirty="0"/>
              <a:t> is improving our ability to help AHC patients and </a:t>
            </a:r>
            <a:r>
              <a:rPr lang="en-US" sz="3200" dirty="0" smtClean="0"/>
              <a:t>has increased </a:t>
            </a:r>
            <a:r>
              <a:rPr lang="en-US" sz="3200" dirty="0"/>
              <a:t>our</a:t>
            </a:r>
            <a:r>
              <a:rPr lang="en-US" sz="3200" dirty="0">
                <a:solidFill>
                  <a:srgbClr val="FF0000"/>
                </a:solidFill>
              </a:rPr>
              <a:t> hopes </a:t>
            </a:r>
            <a:r>
              <a:rPr lang="en-US" sz="3200" dirty="0"/>
              <a:t>for major discoveries in the </a:t>
            </a:r>
            <a:r>
              <a:rPr lang="en-US" sz="3200" dirty="0" smtClean="0"/>
              <a:t>future</a:t>
            </a:r>
          </a:p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latin typeface="Kunstler Script" pitchFamily="66" charset="0"/>
              </a:rPr>
              <a:t>Thank you for your attention</a:t>
            </a:r>
            <a:endParaRPr lang="en-US" sz="4800" b="1" dirty="0">
              <a:solidFill>
                <a:srgbClr val="FF0000"/>
              </a:solidFill>
              <a:latin typeface="Kunstler Script" pitchFamily="66" charset="0"/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941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31717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Epileptic Seizures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4717"/>
            <a:ext cx="8229600" cy="4389437"/>
          </a:xfrm>
        </p:spPr>
        <p:txBody>
          <a:bodyPr/>
          <a:lstStyle/>
          <a:p>
            <a:r>
              <a:rPr lang="en-US" dirty="0" smtClean="0"/>
              <a:t>Occurrence </a:t>
            </a:r>
            <a:r>
              <a:rPr lang="en-US" dirty="0"/>
              <a:t>of signs and/or symptoms due to abnormal </a:t>
            </a:r>
            <a:r>
              <a:rPr lang="en-US" dirty="0" smtClean="0">
                <a:solidFill>
                  <a:srgbClr val="FF0000"/>
                </a:solidFill>
              </a:rPr>
              <a:t>excessive or synchronous </a:t>
            </a:r>
            <a:r>
              <a:rPr lang="en-US" dirty="0" smtClean="0"/>
              <a:t>neuronal activity</a:t>
            </a:r>
          </a:p>
          <a:p>
            <a:r>
              <a:rPr lang="en-US" dirty="0" smtClean="0"/>
              <a:t> Normal EEG:</a:t>
            </a:r>
            <a:endParaRPr lang="en-US" dirty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5" r="19542" b="9145"/>
          <a:stretch>
            <a:fillRect/>
          </a:stretch>
        </p:blipFill>
        <p:spPr bwMode="auto">
          <a:xfrm>
            <a:off x="1128155" y="3004364"/>
            <a:ext cx="6271842" cy="348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0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56881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EEG During Epileptic Seizures</a:t>
            </a:r>
          </a:p>
        </p:txBody>
      </p:sp>
      <p:pic>
        <p:nvPicPr>
          <p:cNvPr id="14343" name="Picture 18" descr="eeg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774" y="1699391"/>
            <a:ext cx="4498089" cy="2040759"/>
          </a:xfrm>
        </p:spPr>
      </p:pic>
      <p:pic>
        <p:nvPicPr>
          <p:cNvPr id="14339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7" y="4231125"/>
            <a:ext cx="4581215" cy="2247388"/>
          </a:xfrm>
        </p:spPr>
      </p:pic>
      <p:sp>
        <p:nvSpPr>
          <p:cNvPr id="14340" name="Rectangle 14"/>
          <p:cNvSpPr>
            <a:spLocks noGrp="1" noChangeArrowheads="1"/>
          </p:cNvSpPr>
          <p:nvPr>
            <p:ph sz="quarter" idx="3"/>
          </p:nvPr>
        </p:nvSpPr>
        <p:spPr>
          <a:xfrm>
            <a:off x="5486400" y="5240751"/>
            <a:ext cx="3657600" cy="590550"/>
          </a:xfrm>
        </p:spPr>
        <p:txBody>
          <a:bodyPr/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/>
              <a:t>Generalized Discharges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09600" y="62484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Text Box 15"/>
          <p:cNvSpPr txBox="1">
            <a:spLocks noChangeArrowheads="1"/>
          </p:cNvSpPr>
          <p:nvPr/>
        </p:nvSpPr>
        <p:spPr bwMode="auto">
          <a:xfrm>
            <a:off x="5768975" y="1759259"/>
            <a:ext cx="304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+mn-lt"/>
                <a:cs typeface="Arial" charset="0"/>
              </a:rPr>
              <a:t>Focal </a:t>
            </a:r>
            <a:r>
              <a:rPr lang="en-US" sz="2400" dirty="0" err="1" smtClean="0">
                <a:latin typeface="+mn-lt"/>
                <a:cs typeface="Arial" charset="0"/>
              </a:rPr>
              <a:t>Ictal</a:t>
            </a:r>
            <a:r>
              <a:rPr lang="en-US" sz="2400" dirty="0" smtClean="0">
                <a:latin typeface="+mn-lt"/>
                <a:cs typeface="Arial" charset="0"/>
              </a:rPr>
              <a:t> Discharge </a:t>
            </a:r>
            <a:endParaRPr lang="en-US" sz="2400" dirty="0" smtClean="0"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2" name="AutoShape 2" descr="data:image/jpeg;base64,/9j/4AAQSkZJRgABAQAAAQABAAD/2wCEAAkGBhQSERUUEhQWEhQWGR4YGRcXFh4YGhocGRwYGR0iHhoaGyYeGR0jIBocIi8hJCcpLCwsGB8yNjAqNiYrLCkBCQoKDgwOGg8PGikkHyUsLzIvKiw2Ki4qMioqLCw0LCwtKS8qLCosNCwtLyksKjQqLSwtMCwsLywsLS8sLCovLP/AABEIAL8A/wMBIgACEQEDEQH/xAAcAAACAgMBAQAAAAAAAAAAAAAABQQGAgMHAQj/xABCEAACAgAFAgUBBwMCBAUCBwABAgMRAAQSITEFQQYTIlFhMgcUI0JxgZFSobHw8UNiweEkM3KS0RWiFlNjZHOztP/EABsBAQACAwEBAAAAAAAAAAAAAAADBAIFBgEH/8QAMBEAAgECBAIKAgIDAQAAAAAAAAECAxEEEiExQWEFEyJRcYGRocHwsdEUMiPh8Qb/2gAMAwEAAhEDEQA/AO44MGDABgxhNMqKWchVUEliaAA3JJOwAHfBDMrqGUhlYAhgbBB3BBGxBHfAGeDGEkyrWohbNCzVk8AXyfjGL5tFdULqHeyqlgGYLWqhyasXXFjAG3BgwYAMGI8XUI2cosiM6kgqGBYFdN2AbFa0v21r7jAOoR+r8RPQwRvUPS500p32Y6l2O/qHvgCRgwYMAGDBgwAYp/VvH5hedREjiEqpPn8FjVyaY2WFeeWLcenki4YKwBTMx9oTIrs8Cp9WgPOF/wDLeNHEhKUjAyCghkum4oXsHjpzIIly6mRmCBTMVKkjmQNFcatepLBZ0RzpBXQbfWDAFMzHjWaPMPCYVdg4X/z6C6hkkSvwLIMmaF3uAGI1bJjTn/HsrxTDLwjzhDIyDXqbWiFtQjEZLRXaK/5pFKFV5D7KdUzMq60gh0ksBqzDg0rFdwMuQOOLOPMsM4rSMY4WDsGAOZekAREof+H91LdvqP64AVr47ZpBHHDHI7MEWsxsDXLHy/Sj/VGRZkjV2ABAUs+veKBlPu4kUFppFjoMdi5VPSSgD0zDY6SVsgGqxvi6jMJY0lijUSagCkzOQVXVuGhTbnv7bYbYAqmX8aSEZPVliPvYDLplDaUKxnclAC41ltAP0RswJI04ZeGfEq51ZWQV5UpiO9g0qODuARs4tSAQQR2sucGADBgwYAMGDBgAwYMGADBgwYAMGDBgBX4k6N96g8rj1xt9TLskiOd0N3Smvmv1wmzXhTMGGkzDLK0jszmWQjSzS+WQL/4WtWCUFYxhSa3FtwYAp0Xg2bWGkl1hZ0nVTJIfUJcwW3P0jypIgF3W4qoA3jf0nw7mVlV55UfRmJJVALEBHhMdKCvp9ZZtJLaQ1amq8WrBgChdZ8N55YZzHmJJZZHkEaiQqKljljU2qAxlDIvJYfgobUkkWHpfRpo83PNJMzxv9CavSAaO6aPSUqgQ5sO1gUMSOrdKZyJoWCZhBSk/S686JAOVPY8qTY7g7ek9XWdTsY5EOmSJvqRvY1yDyGGxG4wBVZvA06wokExj0rKGAmkAbXOsqCyH00usF9JPqrcGxnnvBWYaQETeYnnRSMHZlLeUMoNbaF0u/wCBINFBfxrsaQMXbGE06oLYhR84Azxi8gUEkgAckmgMVnqPindtDeWiGrK+ptrsatgvYbWSDwBuhj6jJmwZGkMcF7EG3c3+UH0qvzVntxYzUG9yN1Ei65nxFl0XUZkPYAMGJJ22ANnFZ619p8cJAijE5J0ipQLNgbaQ184r/UetQwg6VDHei/qPG+7bAfIrnC3w3DLnM2skcetYvWSdKrq30i+9EXQ/p/W5lSW7I+tZ1GXrzgErl5WG+/pXcf8AqI2+cJpvtFRRITGR5QJYbmq/5lBX/cYxyeUMwkkzLFlVygSzVoaJYii2/A2H84qXj3NrmJcrkUtIXZpJQoC2kQ9K+wBYEbC9vjEqpx7r+pEqkm1dlz6P44Oayy5iOLylbYCUgaiOdJB9Qva6/b2zzPjhRGkirs4JF1sBd8E77f370cc6znV5Z5vKy6M7KAqpFvoUcCzsoArckcD9MMh0mdY0E0ZTSz1bBlGpi1HQxqt9j8777TrDU1ZS37jx1ZPXgMcj4+aCEJpGxY2Qaos7G+KoEc4f+FPG7ZuN5XhMUKgFZz6Y5OdVat6BH1bg44v4ndWjkBG6La2fYg0d9wdlH64v/X+sNJlsudPljykYRVp0EqCNvbfjsK+Dip0k4YWGkTZ9GYaWMqqLZZ8x4vy75qD1aVQvqc0EFpQ3v5542O+LPl+oRyfQ6t3oMCf45x80dT60UJ9VfJNCxt25PH8DEXKeL5UkR4JC04YeXQJpia7iiDxXcGu22mo4mpPeJ0eL6Hw1JO1SzS2dtfnU+qcGKhP4qeDTG/rdVGtjW7V6qHHPAA/jDXofiZMwxStLjeubH/Q/H9zvi7mV7Gingq0IdZbQdYMGDGRUDBgwYAMGDBgAwYMGADBjCaTSpai1Aml3JrsB7nFa6X49jli8xo5F2ViApYKJQjQqWoAyOHUaVuieaokC0YMVXqH2hQxxTOqSOYkdqK6QzohkaPVvTBQSdjQVuaoyM/4zjjfywtyjyi0bMFYJLJHGTQ1EFTKuxAu9jyQBYsGEHUPF6ZeeSOcaFRI3V1JYkP55csukaQggZibNj52xEX7RssiM2YPkFZChDdwHmUODsCpEMh9/QwAO1gWrCnrPTLPnxMsU8Y2dvoZeSknuh9+VO47gs5JgKvuaH6/6GK/4h6qYNckq3GoHlm/Tr76gfzE/SdwK7HnKKu7B3tdGL+Lg8TafwJB6WEi6mRyNgsY9Ut8gigw3BPGKTm89nQ2rM64QbAkbhh/yjYIK5BqsWPqnTvJVc2zVnQBu26kd4yP6N+R6gaI7g7ckXzqsZmMJB0vAVBdCeA2qxuNwQCCO5xYjFL9lSU2ykSeJYY+AHJ/M3rND3vYdthQ73xhf1LxqpHpQICfal239gCao/t3xeJfA3TgbMJc3e7EfIoLQ/bbm8aG6JkoV1x5aBQPzFQ+/bdid7B59v5mjDkROpFHPMh0efOMGUGOIkXMwNXt25c77Af1exx2DpXT0ysYgjvSnJJtmJ5Zj/Ufc7CxVUKrPUJ5S8MvkSvDHIHdgpI0A8qveq1bDYYc9Tz//ABEOuN6IdTam9uQdt778judsSZbsjlUdrkZQYhMC5bzXaTSdtJN3W97WNyfy9sUbI9Gk6jnpZ/MeHKZceWXU0zFvypt3vc9tjV7DPx14t8mJkBAkcbC7oHa/ahxZ/wBn+WeOHpsMeWljl0DU+liTrb1MbHySPesZNNtRRlTTSc2auodejykflQARxb+lTu3yTuWNb2Sf1wiz3iRip8xli231NR25FE2f4OEvjTNOYdUTtE6k+Ygr1KdtQYCx8jg7Vxh9HD0+DLxtlstBPag+ZKvmyMTV2CaBvaq2/vjDE4yGE0cde8v4Ho+pjZZYMVdG6Y2bP3iU+XlQwK93zDIboDhUDbsT+gvG7xj4g8xmLNZb9hX8f6P6bos/4qkkfytJSvSkUaHbc0qre25PHucTcl4NmlqXOn7pBeohj+K4J7Dt+v8AbHPYidbGVM0tInZ4Glh+j4Wh2qnI3eB/DSZhmzeaGrLxHSiH/iyVx+i7X2JI9jiyz53z2WKHLx2CGRUjVT6CpssBaqNrJPeu4wvzXUGlKZfLRlYlBWOJRuR70O5PJbazhz0bLS5VZIpE0PNp0SAg7i7RiBdk8VsTtziWD4R2XuZTpqEXKq06ku/hzNmczkj5kJWmaRqAJGn50uLB7nbf4GPYUlizEaM3ktepZAVcMw4S7ATVdb88X7qpEJO9gqbUj6kK8MOy/wDUbb4fZp482jB9Imr8SKvr92SzbA8kcj9sexknqlqe1qc42hJrK1a6+S3dA8Ss8vlTUGNlTxuNyv7XxzQwz8R9Z+65dpaU0yL638tB5kiR2z6W0quvUTR2BxyjKdRkQKS58yI/UzbuoPpPsXX6T32BOx3v3h7xNHnfwZ1HmKVcezGNldSP6WVlB0/8t+9ZxmtmafHdHShHrYLTiu7n98SPN9o1PGiwankRGC+YFNvKkW2pQGQhwyycHg6d62dT8ZTZefy3g1sywUscwIuU5gEAvEnrJi0qCaY6fo3xcKwYlNIU6Pxo8RVMwq65M42XUKxtVaRUjNNGAWp0bTdlDrF8Y8bxJNHk8rOS0rF3EioilpQkeYalAGzkxrWmtzi5YMAUKL7Rn89h5QkTyNaxwv5jsyNnNTRegedE4hQB/TRdNvXtbOgdVOZy6SlPL1XtrDggEgFWXZlarBoGjuBhjWDABhdD4fgWJoliVY2CgqL4RVRO9gqqKARuNI74Y4MALI/DeWUUIUqyaIuyU8o3d3aWpvmzfOMF8K5YNq8oFqAslj9LI4O551RoSeSUFk1htgwBAzvQYJmLSRK7EKCT3CFyB+n4jgjgh2BsGsaY/DmWjtliCnX5uoFtQYFm2N2BbMdI29bbeo20JrCvrr3EQJFjJFqTuNt97/L/AK+MepXZlCOZ2IPiPq7RAODunqKHgruDvVhqO3yAO94QZzxnlpSBNKsekq+hwwNruL9wDd79u3fXm8xEja8zIJpAdQGk6LHFINyR7m6+Dif04RzRrmZwHFnyojWlSOWNbFv8fJ3xOoqOti+oKK2IPWesGaNJIkllpw2pYm0MAb9gx22B+Thn1qLzdGZy7qJNNo/5JEO+h6+pbPP5TuO4bOTrbG7Pp7UfSLArcfN/xtip9OzxR8zLHI8UPm0AtMhdhqb0uCL77VzxiWPPgU6+DctYaMZ//WBIDY0Ohp0b6kbnejRB3Ia6YbjnbDw7EhzeYlYanCo6ajt6gQW0++oAWN+ffCqTNpmY7WQJnULAh7UyKzFlWq3Q7aQN13NbEGPl+rFT5i2rRgrIhotR5Q82DypBIvfjFpK8bGlcHCVmWvN9bNgs1e18WeAK72eP27HFM8WdRmWWKLIkpNmCdaAKYyP/AMwoQQhv84G499sOM9ocCyWjkCsDwaYWpB5sXd/8t98KPs7ieLM57M5kiWWIiJSRW1ArQGy2CNh3wnZJWFJatsnZD7Psrlfxs+Tmsy3qbVv7Vd7AdvgYX9Y6ipUrEiwoDelBpsAmrofvW3I+K8651ZpXkkdmpRqNb9645/nj2OKpn+vRr9La2PCx2WJO4AA4/Xt+p2sU4RpLNUepI803ZIhddnZwIo7eSU0qjagDzXb2v9fbDBenrlMsICdcnLkH0gmiVHvW38n99nhhSvmzz2uZf0IpQgxoAbI2ontteIufezQ7+/8Ar/Hzjk+lMZ/Iq5VsfQP/AD3Ryo03XluMfs2ysknUZnSlCw+pzvpLUAQTwdj/ABh/1bJxUzDMSSsoNatOk7CuN9z84X/Z8DHkc3NdefIsafIQEE3W4skftjKV7/f/AFzftWEnlio24FnB03UlOonZOTtbxHmd6imUy8a5f0ao1dn/ADtqGqyTve554rtvUHqEhGVjkY6xMuo72CCATe5var4424wh8TdQtNI5akUDYkt6QB/bj3+TT7xbGY4Ysuu5jRU2/rIBA/1+tY9vdOXoSKMac40+TciL0fNNLDrklHpZlJC250/SS1gWVr6hueT2EbMZrezsV3DDlWAOlh7Edq9q33xq8TZWPKQ+TCtZhVBeVWpzJY5PBWydiK+drxG6l0LSy5d2ebMsVDnVSITRIVVG9Du19uMZSV3oQUakoU8kot3V99LDjqnW0MUWYKg2od0K7alOltj/AFAEjtv/AB7l+pDJZyFlBMYkWlB3AJI9NncMp+nYbdqOI/U4Bms0IxtFCNUjb0FT4A3JI2Hx/EJ5fPzTTlvLigIYnklvyqLNHsTtQAHOPdLiV3HLyS83/q59CdP6ik6B421D+4PsR2OJOOUfZ54iY53ywfRIDt2NDUrD9AK+b+Bjq+J4SzK5y+Nw38erlTut0GDBgxkUgwYMGADBgwYAMGDBgBd1bqaRggkaqsLY3/b2HP7YpsGXnzjPI0hhy4Yq0g3dyprSgOwANjVzfA23s/iHIiSI7AuG9JJK6b35Auu9d6/fCKaJ6y2S2VbILodmVBbUPqVzdfF2PiaGi0L1LSOnr+jXlM5BBa5SF2K3rdUMr38tyD33Pt+0JM4X9MBWVXkIWO9JRz6nrb6T9RsCqJF4cdU6yIiIcuFRUrhf5r3/AF39ziv9H6oPvOdlIAkVE0/I5Y/Juhft/fNbZrE8Yu17feZF8QZDNxJ6tCjgtGxkYEn02CBpv+rgd8SPuCR6YdRSOGlLfm3Gp2H/AOo521VsPfnC7OdXLJIWP5GPvvRIP80eb471jLOzyOygQLLKyj0pNpN0CSQF2G98gWfihKr8SVq25IzHU1jsQQoOBqC+o33LN6ue5O+EnU8nJIAUKjMNYNNahTf/AJp+kD43I5+MTJOkZnexlYr9yZAR7GzRF8kVVnnETqCZjLxavMhKgi1SOtyRwK9Vnbazvfe8Zp22K1bD06y1XmRp/FUEaIikkxqEKL6ipXai3FbE2Cbu9+0Xwr13zPvlj6nDafgqF39608Ae+K7mOlMrlZvSw3NDTqU7jjkfI4o9xiV0nMD78oQUHiK6RsPTdfFV245GM4VczV+BpKmGdJMk9QzUkcgdWKkH9QebBvYjtR+cTPBM8YzudzARVdQugLsE13qr2P77EmviH1Ybtft7e/8AgC7+duLOInh7NaZ82ONcSkf/AG/6oYy6Y0w2ZF3oWCni4wlxHvWureZZY2bv/I2B4FfvXvxim9X6oADW7EV/3w+zsOsfVpX3ver352/3PbC2fNpCCsQ34LHdj+9cfGOIoWvdq7+7n0vFqUaeSDUVbf8ASLtFJGuSy0cLBoljFkHl2GpySO93t+mKvJ1JpM0sKSxQhuXbetIJ+NzsAL3wk8PdJlzua8mJ2jQ7uVJ0qPzGrr/fF/l+zbJQx06tK5B/EdyN6vhTQA5vf/GLlfE0qU+3u+Byzx840+ppK1uN9/DTiIJuleVMsyTl5EYMutAENfoSQSO5sjviz5HrEeYnEzG2EgcqeUIo7gcjg6ga4P60uXwvm41eWFWny8YDH+pVbewLsjY7/vjDoWYy0muSYOW2RFWQoQoG5OnkmwN/b2xZjNTV0ySjiITdortS0ae9vEd5yUSzlpGAXWGNnim1f3G23+MSOnZ7XnXnbZmWRlJ7NVfz329ifjCvJ9LV5G1SyyQlbS200bpgxXcng/P7YwPSY1kVoy8YCFmYMWN6qX6ybJIawa2B/XHiVna/M2dSbkr9X3LfXfh/0m53PmOJ1jFtIwB92KgKB/OFnWsyIYRl1IJUlpGH5pG539hxfwcQsz1cxEnVq/KGNBl27Abb1z2B+cNfCfhtcx/4rNb5dWpIwbaVh2NfSgIs7b48cskbyehWrV1KWWmte7x3b4e4z8A5CVCc4zNGtaIUB0mWlCknvoqt/nHbfCPUmmyqsx1MCUJ7nSa3+cctTql5g6hemM+lVsKWtUAABoADZe+LP9nfV5FmaBhSPbqp+pSKJJ/X+ntX64q0MTmrJt6PS3pYp43DXoO2slq363Oi4MGDG4OYDBgwYAMGDBgAwYMGAEPXunNIwCS+Xq3Y1dadrHydhW/F+91rMSZXKSxSrtpYh5XNswcEcm/SDR9uTizeJMtI2nyyvqBBDHSKG92ATXuO+2KdnJostMVmPnzmMeUgXWfVs1RnYAe7UK37gYng9NWX6VnDVkLqkbeYXU3Z1DurKb4PBscHcd+MKBmQZdSsVbdXQmjpNXyDtZ1A0Rv8nDP7rEvrjBgJ3KB/QL3rS1jb4IF1+uFmcOprYBFUG3sDSBz6uCAOx2/QYsx2L2ttTbJ04FSpOlSfU1jUV9lVSSSfckAXfxjf0bqZkzMtL9S6VN2LWiVuqsAdv6Tt2xq6F01J4Wkmd3CnSEDaAwrVbaADR9gRwQe+MertloYHdYhFQFeWzBrulAJYg7kbkduMeN7mN76m7P5kRhzISoUE3XYdhZ3Nb89vndK3i2BK8rVP3tdqPHLd9642DDfFefPy5xx5x1ELs3CggjcKNr+bu7vnEjPeGVRotJBEjrG4/pu6v9RY43vGGZvYjdSUtY7B1bxIM0gUwVW/m2G09zo4LfpuD3+YeThiTPZVo5TKCSCGjMbLQ/MLO7Xe10R3w58QQRxD0HSFutu/Hfv/AD/817pUUgz2WdgwBY6QdzVWf8/rjxXzLxX5KuKTySuWDxLDpfcD4J99uLHHviszzeTIjnYOjR/oQbG/t6v7YsHjzPBW5olgD8AVf+KrteK5mI5M8aRdES8u3F8c8E7dsXOka1J4fq5vU1mBlOjVjVjwZjP1U1yNx7/5vHvQuizZ6by4RYBBeQ7Ki/r7m+P98WXoX2XwTQOXmk8xSBYChBYsHe74Pt298WLw1AuSy/k6lsMSZKoPZ9JbuGHAvbbbHFVcXSpRapay8Pc6Srj62JWuw26L0WHIQ6IgSeXcjdjx2HPx25OE/iDOSspHlOik0WIIsd6Ha7/t/LGLrcfBli37ax+uI2e6rQpWtWu99SkXv2IPPPexjTxbc8002+ZVeisi1eEgrJmG2I/DSj357H4NAfG+KK32ZJNkzIC0WZZ2KE3RQMQoZSLN1d/GLN4d6smVh8nNCQWwkVkGo+senUOdVAcdq73h/NmpXFwZdowf+NmSEr9I7LH9x/OLcZVNZwlZePjw7tuRirLc4essuTZoM4rRk0Q3KtXdTtf+rxo6r1uwEW1H/wBzHt8/oP8AfHSPEHhjLOGObzDSO35VXgmwCq3Y+Dt/nFH8CdPSLPzE1IIFLJYDWTQUnsSNX842VHEQnFt7peXybeni8RKCpteD+7+Qx6D4DjCCXqAa2FplwaKg/mc9if8AH84m5rpqJE/3ZpoFFtoJDrtyBqW1Br/thrnJmKpIXJ8xiLABsDaxfzwPjEV0IyurUNTsRQG1R2u1+5JP89hvSnWqTk77b/ouww8IR75Pj4bkqHIeQfKBJVyDZ3ZWcDdj+a7A342A+HngONEzn4lqxDLENjZ5YsRVNQ2AFfVe/CTqGbEk86k7AD+fo/jav2F8Y0L1Aq0ZB9SSKw/ZgBz3LA7d/wC+MIT6uve3H2MpUXUoSgna697HcMGDBjqThwwYMGADBhB4g8Ufdsxl4Qgfz9X59L+l4EpE0nzD+NqIsUsbHELL+NJSuTZsrX3umULKCEUrEd2ZVBf1swQblInPI04AtmIvUOpxwLqlcICaF8sTwFUbsx9gCcVTo/i3NHztcIlMatMwje6AkzMSxxJ5QaRj93sajuXO49K4wy/i4yzoRloXYBUWUTFhqladV8tvK3iJg3cUaP0mtwNvXxm8wqyRq2WjU8Ejz3BoWFIKw/vbV2GESpBFD5bqmtnZi5JJduFPmk2WW63J2qr3AkZzx3IcmI3CjMNkmmZhRKyxxNIwaJ0AK2hVqB0tqTYrYZeLegJGFkRnRWJDgUy8WCdV1uObr5GJab1sy7h6kdIyKfmMlo9UYM4T/hStrTfnSWumA3Hzd7Yyyeby0pbTFCHW9SPEAw57f07/AMHgXtCky2RRiFDMePU7Ee9Uo0m+Pb9OCs6o8RKjLxhJlOoPEpGk7f8AuFfre2LeW5dsOp4ljkEsa+XFJUc6j6RZAR1H5fVtxVkHuRhT4lyLtBIliwAwF90N1+ux+Dtgg8QLo0lbYjRJBXrJNWK2JQ1YYUB3IIxHXNsa88CVBWiNmNqO1uFqYgChqG398GrqyF1ZpbFTyOfcAaFIHBewDXstml7C+fb3xKzfU20xgIsUcbCQHklhv6iLO/uff9sOc1Bl5WYvEVO/qR/Uf1IADb/Fm8Kl8PnMzjK5NHeQinYsCqA92KrQ2/0TitUvSi5SasV5RcVubsz4jyy2yEyO3qAKkuCeBvxXx8VveIuW6fnmnXM/dZCsYvSwKkg2e+9ntXsNsdo8I/Zllenqsj/jT7ethe+30g8fvePevZupS9ABlFE8GtuSD8XXatjjQ4npnq5KMVrz39OH3QjadVWexxs9NaaQS51/Ux9Ma8Dk0f2v+D+mGsubVKRVsnZVUf4Hbaz+g/XDPr+Sj1QeWpDGXSFL7WVb+B+/Y7UMP8p0NMutpGXflpWUuxPY3XpHJFbUQd8Uq2N6z/LUbZgsO12RT0vpc5jYTSfd1Y3oQAyGga1XsuxO2537YZr06BL0IHPcuxc70d9Rr29uR+mN8WUlktgkhrY+kittu3f/AOPfGibw3OzNJEFR1X8RXata1tt++zXtwcat1ZVJb2LaioKxgSDt5aEngaBwbG1AWdvbfHvS+hpHmPMzA9IRSsVg/iEmxQ9lptI2Fgb4fdAy8Bj1QsdZYavM9J9JGuM7HQSD++29UcWLOrGFAKrvfpFAiwOCu47b3iN13kd20tn37+35MWu1sKOgowR8263NOx0g1+Gi2FAPawLP7e2K917xUSSFb2t/q3HsNyF+f8c4k+JOoS5dFhglG9sAy3Ssbon3Y7foCcVxs8x2ljCPf/mCtJoA3ttttzX7Yn7M4qz22Xz4mzwVBf3mt9glfzAPMpgaI2v23uuf9fAR+GYAMznGtVUMqgHvd1tdkCv1P+GWag8sMV2qyy/lIPNfNb1sDv8AGFXRoLlzAum8wVuDYK/Nb7f3Hxiei3km0+HyjYyUesgttfhjmfNaQsbWyLZDgA0CbIYDer7jbiztjbJnB5EIsaQrFtVfmN7jkD5v2xg8ABAuzY4N2eFBYDv7fHtzF6rno1zFuUAVdy/F8A1wT7c8HHkZN6d/wTu0XyXfzN0EZOpmv8TSQK9VLdEjsDZo4zMehg1nVYocBdNad73AO97bjCXM+JlL2geWtyV2/a2ob3d1/wBThVnuqTSHSCsIP9Ns1fLHtR7AdsTRo1G77ffUili6UdLuXJbX8drHdfs18RHMRujPrMdGydRAbUKJs91NWb57Vi6YoH2M9OSLpwkCgPM7Md9yFJVBz2UbD5PviwDxjCdBQOys4RjoY6WMTzFaUFi4VRsB+YAEnbHSUY5aaTdzjcVJTrSaVtR/gwiyfjKCQoBqUuFIsAipPP0nUrFaP3eQ2D7e+POk+KlzMqCIBopIncPqshopFjdSACp3YeoOQdJ+CZSueeJc68MmWeKBpnL+UWEbNpjkaMP6lPo4V7IIqIg1scQcv1rP6cmWgQmemlAV1EI0xWjWSwb1SNqYADy9BFsHwzzHiuGOZon1KEIDSEARqxTzACxNj073VDucT4+rwswVZY2ZiwUB1JJj2cAA2Svf274AgeGuryzibzYmh0SlU1o0ZZaVgaYnjVpJUkEqSK4DqsRIOrwvo0Sxv5oJj0up1ha1FaPqAsXV1eMMj1qKUhVcCQoJDExCyqrAEa4ydSH1AGxscATax7iEetQbfjRbsUH4i7sGVCBvuQzKtc2wHJxmvVITVSxnU5jFOu7rdqN92FGxzsfbAFV8S+E5NTyQepW3KA0wJ509mB9j883tx7rXW80pdUiaMIxRnkBoMO1/Tq/c7fyfoHqPTpZn0mTy8vW4jJEkh3sF/wAif+n1H3A2Oeb8PQSZf7u0SiEAAIo0ha4019JHuMSqq0rFmOJklZnywhlkkLeY5NUXBIJvsKoV8bD/ADjwZCRjvIX7kkFqPc3f98d1zH2K5YtazTKPY6Grjglb7b3eGkH2VZEReWyO5uy5kZWPxaEbfGPXJGTqROAdM8NyzTRwxmnkIAo0K9+eBvjv3h/w9B0rL6EAMjbs5Hqdvc/As7dgf3PuX8L5Tp88LQxrEr6lLklmLUNILuSaoH4vGzPVNOURvMbihelQOdTDgWeAbPHyOc6UxFVvLTWt7Lxtv5cOZnDLJ3exC6h4hSOzI9uy2qWNTe2le99tsRcrn2dVTy3Z6GxWlZgN6LiqH+2LLl+lxZcFz6pG5cgAmtgBf0qABsNhWNkGfVtTk7KNt7HayP7fzjnv4tONRU6su09/yybrZNXitCkdT6VmY5spmCkdiYARD01qU3vW5+fgdsWo5pJiQtxygWUYURfcdjv3FjcYXeJepMfINqAMxGa7D6ub/wCv9sZ5jxBW5VFZQdywFbb8m+P84mqTw86agnePh+N/e3MRhNu/E0feJI2Jj3NaSrcEb0f1u/19Q7YmZWJZoo5hOyyEag6haF2CpWvUgOxB/wA4rGa8RwrbtKGqyQgLkVuAaGkccfpv7rfCPWp2jdRBJJEXLqwI9Ooi13NGuTR59t8Q4ZVI023G9tr6folqRi2rPxLF1Po0+vzY4YpX2DeU+gTKNqdHI0MPysCaIo7Ege5bqkDiw0kLAlSsqEFWXlSd6I255G/BvGUeeIHrUxnmmK6v/arbf9vigvz2bZHM8bhW/MHIRJVHYkkBWG4V+1UQQceutCq7Thr5fkKEoq6egs6pNHNIxTMRMboKbXbihex3/wBc4jDpUntYsbg3+/t+hPzhPmcsuZlbMqKgYnSTsxbhtVbLpN0p2P8AnJ0hj3MmjuakK1ztzt3xacIK0Un4fBvqEp9WmmrDqeJYYmZ6DMNKIprdu4HIH7f4xTuiQMc5Mg0nZOSVNhSbFA7AA+//AMZdQ8RZZDcReWQcFSTuexJ5HxhLkPEDJLJKykeaALHsK789u2L1ChPJLs7rjvuirOtFVIvNrfhslZo6AIdC+Y5XbZFXjVuOTu1X7UCTtiHk4m0s+pKfsxqwp54Io78/rhAviiEC2ZpD2QAgfoSe36e5wZnqWujKzw61DIAKJXgEbURzx7VzxEsNU4r2L/XUdlK/oTepdCg0lkby3PAT6D/6ga3+RR7+2Ky7MrFXAb8t1a3ztfcX3/jDWfLOjmPMSPGQNQRkCNpO+4O4v0mu4b9QLF4f8G5jOTQqIHjy50sXeOo9F2SusAOSKrnn2s4vUoTTyvX48ylXVFw6xdn018kdW8EdCyzZLKTfdcuknlIwKwqCCACCCRqvvZN4fS9FhZdJjGnUz7WPW4YMwINgnW24/qOJiIAAAKA2AHbGWN4jkW7u4qPhbKnQTAh0AgWL+oMG1X9d633a/rb+o3vyHRIYa8uMKVDAGyTUjB33JJOpgCb7jE7BgeFG650LKy5qdnaQagsUjDyUp5kSFUV3TzCSjBtGopx6WLacSOs5DIzZd81q83LJCVdcu6sjRxCWgNPHliWWgjL9W90oDrN+HFd5DrZUlaN3UAXrhaMoQx4BEYVlog0CNJ1FtGV8HRR5aXLBpCk0YiYkrqCrAuXBB01elQdwRd7VtgBV1TK5WJoZZM1JLJFPpCK8VyzvuFZAqqHo8DQaAvtjfker5OMNnhmD5M0nlWWRYVYMykkqANyv1uSaI33xOyngyCNiyawzTCYmxdguwW6+jVJI1c253rbElfDqBUTU9JMZ13H1FmYi6srbn535wAlyXR8lk53nfNXIpYsZ5o/R54hAskBgSMuoBJs2/PaKPDmQjjhiTMFESUyemaOj920EiTV9QjEaITWpRsSLJwy6b9n2XgZGRpCU8vSSV28tVU8IKD6ELAd0FVxgj8AQrEsaySgLpo+gn0QJlhsYyt6UB42bcVsABPzPi/KIpb7xEwUKx0yIxCuyoGNNslsLbgDEs9agsDzorKq4/EXdXIVWG+6sxAB4JIGEWW8DASMZJpXQSRyRi1sNGkS6mYpqLHyyKvTpOwB3Hp+zvLFmYl21EMQ2hgT5gc7FPzAeWRwVvubwA3PXomW4XTMNo8wJHIjMyatOpRqojnfgkVeJmTzayxpJGdSOodT7qwBB333BGFOY8Kocw+YjYpM4AsgOFNBC6hhs/ljTuSvcq24LXIZJYYkijFJGqooJJpVAUbnc7AbnAELr/T3kRWirzI21qG+ltiCp+CCReIPQZWLyiVDC500pr6AKFVsQNx+t/F2LEXP9PWVabYj6WHKn3B/6d8UsRhc8ush/Zd+zJIzssr2K71uRmfYk1x7fI2/34wvjzFodR0ByNL9lbcC+aBur+e17TJensiHz9ZrluRVDe1AJHO53474SjqsQk9NOy8eZJsD8ISP0vnfn24mvRqKtKVSL3NrCScFGJF8RDMJ5RIGnz46NityRueN9R+DiBmushSdQh1Db0Irk3f8ASuk/rdYPEMUTCIiBFJmjAYL6a1jiqWzf9sapJSOFK+9yIgFCjuDQXfn9MSKMMqyp8eKRIk23exmPFckZ2ikcEEeW7LGpvbddzX7dj77r4vGUaRCGVxA8dhlI2+osKr6tmN7g7XhF1LxQifTIC3dYFs77by9r9wPbG2PwbmWHmzRiIEbId2UWTbWD6zye/wC9Vdjh4Rh/l7Kfr7/oJZprLuTZfGWUj385zdVoANVd7kb7dr7/AL4R9T8awMdSZcyngNOxar55sDjgf7ep4W1Lr1KQQdh6yBfso0xnY7yMK9W2NkPhOELqOurOmiCXqyRHYqQ+8n0IO7HF2nQw8NdX95WJ1Tm9b/fMq2YzM08jODRf6hHaqwHN1zyBv7jGzp3h9590HJN2Sx/9iAtdfrziyMoIoIsMTc+xVSPQlEGQA7sw5NbisMIc0ZHvJxvM22tKRVejVFDpUEWdJETb9yNhsIVLqy0Ip0ow594kPgwptLKqkbaV0gg7HcFtX9ux9seT+EHIOh2BH9QZlJ71SGv79sWETSyektBARsYZGdJQe40nyo9W9UP25wZjppQ6i6DuNcbqdh/V5pRv2k/7QynNPf8ABZhGnL/VykT+HZ1PCMfhhe3ejR/0cdc+wxLjmy86RsYnEkYYAsmrZq1DYWoO3dr74pOYlJbQr675FlKrVufNdkPAoWOdh3xcfscy7nOStRCpFpaweWKlb9RWzpY7dv2xNQrzdRRdjDF4amqMpXd13nSfEuTOlJ411SZdvMAoEslVIu/crdf8yrhtl51dFdDasAyn3BFg/wAYh5rr0MbMjN615QKxYjQz2FVSzLStuARasvIIxE6b4myzKiodIIUABG0Wyl9KuF0EgA7A7UbAxtTmh3gwim8XQjToJk1tDQClPRmGjRXGsASKDIt6brUAaPL3ABgwYMAGDBgwAYMGDABgwYMAVSDxsRL5UsLl2zEkSeUpf0RtGuttN6d5Vu6FWe1HTl/tGV40cZdxr0BQXTd5VjkQE6qA8uVWLcDccjFqbJRkhiilg2sEqL1BdOq6507XzW2I2c6DBLH5bxIUtTpCgD0aa45FKFrgqKO22AEb/aDGAD5MjeoR0Ct+YSoKgFhdBgQ3BO14w8Q+N2gSRQgSdYJJQGuRFeNGlKOUKiyi39V0wNVzZf8A6XFYPlR2FCA6BYVSGVRtsoIBA4BF49m6ZE7a3iRn0lNTICdJu1si9Js7cbnACfrfiJ8vmY00rIksb6VHpbzFkiUetn0hSsh/LsV5N0FeX+0caGZomYMx8nQCS63GPUo1MjDzFvbfehti3ZrIRyipI0kBBWmUMKJBI3HBKg18D2xqfo8J8y4Yz5teZaKddca9vXXzeAN+VzHmIr0y6lDaXUqwsA0yndSO4PBxD6p0CHMD8RAWqg9DUP0NYY4MYThGayyV0eptO6OZeK/s3UIrpIBc0K1p0/VIiflYXz7YZwfY/kvJdJlMsj3+LZVk9tAs6a+bJ73xiyeJx+Av/wDPl/8A/RFhtiKnhqVP+q/JI6s3uzkfTPsrmyE3mRpHm6PoOylP+bQ22v8A5tR+KxcY+vqy6JlKP3DAqV+SO6ixbLY39sWvEDrPRkzEelrVgdSOK1I1UGW+/auCCQdjijiejVUblGTv3PVEyxCatJea3OYde6VGHYhmjUtGNNhtDySnzDpdWUEAAgAVZ1d91md8OJIH1u4KMVkd2MhBslGk41RkEXwBqBHOHHVICrsrxgyJ+C8SkgSofUFWrK3WuE3YIeO9hiFlc6Hp4XeZ1UASRgfeAtMAs0D0syiyPSbIOxA2xrqSt2Xo0bik80d/v388bWauDpDQOQIxHI30hZGVmHYo6SIzgfCvWntxiXnswx2mSUUP+IkeYFX/APuI4pRd3Qc849PV0AMYKi+UUqqE7bnK5pdKE3+Rh3rjeHPmCLqPTXZY5ov/AOiYx38DucXFKMPv37xJ1TlJ3f3yFOe6m6kmBWAOxVUlVZABQDIXdRQ+kjivawNfTcpqXXTG9ihT0KRRojzIwx44Fcc3eNmdzhFk+ZVXRbMNY4/NQqvnnEPpvh7N5+W8pBqG6tIQUTYcFmsBq45IuuMYxzVdETSy0lmbVuJszmf0JpUKq3qIUSBbO16S7Kfe/wDvjr/2RdEly+TZphpMz+YqmrCFVAugKJNmj2I43wp8A/ZhlhpzEzmeVTRiI0pHIOQyGyzLtzt3A3GOngY2GHw3VvNLc02Ox0aserht3lV611vLx5sgxNLMsLAFLPsxQ0K1BSGHLBXND1epEr5RKqCVS0cWh1nN3awxrHIDtWsKxu1BawBzfM10iGUlpIY5CV0EuisSt6tNkfTe9cXjwdHgtj5Mduuhj5a+pAK0ttutbUdqxdNQUCObIxrJPHlpG8qNCfxgp/8ADCHM6QrPbaQkbatwaK7WbfyeN9WYWGGPWROsTkml0Os9MrGgx1QsNrHprk7WM9Oi3/DTdPLPoG6b+nj6dz6eN8CdMiBYiNAXYMxCAFmU2pY16iDuCeDgCrwfaGCi/guzsVQAFVuR2iAXdzQAmQ6rIO/cVizdK6ks8KSqCAw4PIokEbfIOMh0yIG/KS6AvQLpW1gXXAb1D2O/ON8UQUUoCgdgKH8DAGWDBgwAYMGDABgwYMAGDBgwAYMGDABgwYMAGFWa8UZeMuJJNBj1FgVYEBUaQmtNldKMQwsHQwBJBAa4rmY8AZNzKSjAzfWVldSdpAQCGsAiVwa5DV2FAa874qy0kjQMHcI0R1BXosGmcBNK25VssfpsE+kEm1xuynjvKtEkryeUHRHOtWAXzNJAZq0hgHUkXYUh/pIbEiDwll0kMiq2our7yMQChlIpSaUXNIaG1ufjGEXgvKqV0owCFCoEj0DGU0EDVyBGi3/SgXjbAEzLdehdgqsQzNp0sjo2oRrLRVlBU6GB3rn3wwwmbw2Pvi5kNpABOgXTSFfL1tbaSdAVdlDekeojbDnAFc8ZdD86PzEBMiKQQuzOh3Kg8hhWpD2YD3OOWdVyCThS1+YKqVPSTqFge2lx60B+mRWTawD3bFdzXgLKyM7OjU92oYqo1GzWmiPV6udm3FHGsxeDlUmqlPR8fv32LmHxCpqz8jmngToL5zzoJ8xK3lhSh0rJHW44kUnf0sNxYJ7g4ey/YsjEn7yoB405dV9xyrj3/wBcY6Nk+nRwqRGoQGySOSTZJJPO5J39zijdN8JLJpkGaY65jMGaAhWiEuVk9J16ULvl1YNsGDuVjqiLFPCxUe2lfkSSx9VSbg7LnZ/BCyf2c9My/mNmJZJxDfmXqCKURZjqCD+lgeaNgbnHSMrBFEumNUjUflUBQO/AxR5fAOXihMc8oKO5jtYfV/4iKHKpqNvTlkRzIQFZyCQNsSp/BsKOkk8kZTzU9IhoO0hChG9Z1KGZVjB2RCynUCSLEYRjsipUrVKus3ctK9NTzvOW1dl0tpOzgVRYdyvY8gEjjEoygdxttz3xV+h9HKZt5VKjLqkmgFdL3M8cj7X9AMdC1XYj6ucQc74NUzN5mZVvvEiuqtCW/wDLEhYj8TytZVwNTIVIjW0bGZEXfzR7j2598YSZhQQO5OnYE70TvQ9Ow5NDj3GKYnguKYSlZltpnvREVqtSNWty3moWJWTUVVgCE3bVNXwaitqEwVllaVWWNNY9Mykkm9UgMptyKIRF07EsA/zHVokbSzerQ0oUAsSilQSAoJO7AUNzewOJXmD3HNc9/bFDTwTAMukckqM80U2XVmgN1mLmQBXYunl6bAZuzDYnbPqPgWKnZ5wNTFUIjsq8+uOJ9mvzg8w/EGmwkY9OgsQL3gxijg8EHGWADBgwYAMGDBgAwYMGADBgwYAMGDBgAwYMGADBgwYAMGDBgAwYMGADBgwYA8dbBHvipf8A4IR/u3mtE4y6eSLjVvMRSoj16u4rjcaiSKvFtOKp0fwEIpjLLL551SMoaMDSZPu5seogMDBqtQBqkJAWqwBhlfAwVdLThyTEdfljzHMMkUra3LEvvFSjbQGa9fOIUf2erG0IacHRKjrcBKhIBlAu+ukk05VVMp2IkcBBYAlwfZ95ccCRzsPJnWYkhmL6SlbmS1YqmliDoOtzosip3UvDJzi5dsz5YeNgzKE1qR5kblLY8EIAeQTvWwGAEcvgqGCkWQebJqdB5ICyLEkNRMwIXy7jBKFgGVnAqiwkP02BclDkszJGrqUY6ELIokl0aaG0ayh2iFncM9WFOJ+e8ECTLxQ+aR5Wujp51GwCAwIQUFKgi1sArdjWfs8h0sPSSY4FGqPX6stI8oLa2LOrFlUqWvQlauCAIWY8EQz6k+8EtDl2yslhgA7xMxk0h1W2GYLMDqDejdSptjmfBcDZgSqY0AVE0CNTaj7zqBN7iQ5gEgjcxi7vbHq3gRZpJpBJoaVtRIXcgRwoqMwYMyaodRWxYdgKPqxFf7NI9LgOFZlID6LZT93jgQhmcudDJ5i21gnYirwBqy3gNNCr59BTWoQiORtCNG1ux9agn0itIS1OsG8MPD3QIoMzPUoeV0VyoDKFSQsNh5hQpqjYIAAUVas3Zg9X+z5mSfymjt48yEUxUdWY84gay5VVBk5VAx39VErjMfZqpJJmKMV0ExIIyob73qER1ExreZBC715K89gHnhnowysOjUjFmL+hNC+oDgFmY7LyzsedwAFE6LqSNK0W4YAML4dTXqU8MATR7g1YAZSa9kvs+iRXBb1PB5AZQQ0ZJzBZo2d3KE+eaFnTpoGjWJfh/wAL/d2UlgRHG0aBdVHzGWRydbMV9SgKgYhQDubAUD//2Q=="/>
          <p:cNvSpPr>
            <a:spLocks noChangeAspect="1" noChangeArrowheads="1"/>
          </p:cNvSpPr>
          <p:nvPr/>
        </p:nvSpPr>
        <p:spPr bwMode="auto">
          <a:xfrm>
            <a:off x="0" y="-879475"/>
            <a:ext cx="24288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300" name="Picture 4" descr="http://www.willamette.edu/~gorr/classes/cs449/figs/brai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2570956"/>
            <a:ext cx="30384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74221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EEG Changes </a:t>
            </a:r>
            <a:r>
              <a:rPr lang="en-US" sz="4000" dirty="0" err="1" smtClean="0"/>
              <a:t>Interictally</a:t>
            </a:r>
            <a:endParaRPr lang="en-US" sz="4000" dirty="0" smtClean="0"/>
          </a:p>
        </p:txBody>
      </p:sp>
      <p:pic>
        <p:nvPicPr>
          <p:cNvPr id="2" name="Picture 17" descr="eeg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2" r="6926" b="8852"/>
          <a:stretch>
            <a:fillRect/>
          </a:stretch>
        </p:blipFill>
        <p:spPr>
          <a:xfrm>
            <a:off x="1128713" y="1717788"/>
            <a:ext cx="4487356" cy="2195545"/>
          </a:xfrm>
        </p:spPr>
      </p:pic>
      <p:sp>
        <p:nvSpPr>
          <p:cNvPr id="16387" name="Rectangle 14"/>
          <p:cNvSpPr>
            <a:spLocks noGrp="1" noChangeArrowheads="1"/>
          </p:cNvSpPr>
          <p:nvPr>
            <p:ph sz="quarter" idx="2"/>
          </p:nvPr>
        </p:nvSpPr>
        <p:spPr>
          <a:xfrm>
            <a:off x="5664035" y="5122286"/>
            <a:ext cx="3384550" cy="588962"/>
          </a:xfrm>
        </p:spPr>
        <p:txBody>
          <a:bodyPr/>
          <a:lstStyle/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 smtClean="0"/>
              <a:t>Generalized Discharges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09600" y="62484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Text Box 16"/>
          <p:cNvSpPr txBox="1">
            <a:spLocks noChangeArrowheads="1"/>
          </p:cNvSpPr>
          <p:nvPr/>
        </p:nvSpPr>
        <p:spPr bwMode="auto">
          <a:xfrm>
            <a:off x="5865668" y="2518683"/>
            <a:ext cx="256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+mn-lt"/>
                <a:cs typeface="Arial" charset="0"/>
              </a:rPr>
              <a:t>Focal Discharges</a:t>
            </a: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4" t="17818" r="18593" b="17619"/>
          <a:stretch>
            <a:fillRect/>
          </a:stretch>
        </p:blipFill>
        <p:spPr bwMode="auto">
          <a:xfrm>
            <a:off x="1128713" y="4061361"/>
            <a:ext cx="4487356" cy="237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2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86097"/>
            <a:ext cx="8229600" cy="1143000"/>
          </a:xfrm>
        </p:spPr>
        <p:txBody>
          <a:bodyPr/>
          <a:lstStyle/>
          <a:p>
            <a:r>
              <a:rPr lang="en-US" dirty="0" smtClean="0"/>
              <a:t>Abnormal Movements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16459"/>
            <a:ext cx="3651662" cy="438943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Basal ganglia</a:t>
            </a:r>
          </a:p>
          <a:p>
            <a:pPr lvl="1"/>
            <a:r>
              <a:rPr lang="en-US" dirty="0" smtClean="0"/>
              <a:t>Dystonic/tonic</a:t>
            </a:r>
          </a:p>
          <a:p>
            <a:pPr lvl="1"/>
            <a:r>
              <a:rPr lang="en-US" dirty="0" err="1" smtClean="0"/>
              <a:t>Choreoathetosis</a:t>
            </a:r>
            <a:endParaRPr lang="en-US" dirty="0" smtClean="0"/>
          </a:p>
          <a:p>
            <a:pPr lvl="1"/>
            <a:r>
              <a:rPr lang="en-US" dirty="0" smtClean="0"/>
              <a:t>tremor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Brain stem</a:t>
            </a:r>
          </a:p>
          <a:p>
            <a:pPr lvl="1"/>
            <a:r>
              <a:rPr lang="en-US" dirty="0" err="1" smtClean="0"/>
              <a:t>Nystagmus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Cerebellar</a:t>
            </a:r>
          </a:p>
          <a:p>
            <a:pPr lvl="1"/>
            <a:r>
              <a:rPr lang="en-US" dirty="0" smtClean="0"/>
              <a:t>Ataxia</a:t>
            </a:r>
          </a:p>
          <a:p>
            <a:pPr lvl="1"/>
            <a:r>
              <a:rPr lang="en-US" dirty="0" smtClean="0"/>
              <a:t>tremor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2946" name="Picture 2" descr="http://www.nyctreatment.com/img/Basal-caudate,thala,puta,glob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/>
          <a:stretch/>
        </p:blipFill>
        <p:spPr bwMode="auto">
          <a:xfrm>
            <a:off x="4025735" y="2022269"/>
            <a:ext cx="4911535" cy="37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Illustrations</a:t>
            </a:r>
          </a:p>
        </p:txBody>
      </p:sp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Epileptic Hemiplegia focal </a:t>
            </a:r>
            <a:r>
              <a:rPr lang="en-US" dirty="0" smtClean="0">
                <a:solidFill>
                  <a:schemeClr val="tx1"/>
                </a:solidFill>
              </a:rPr>
              <a:t>epileptic seizure </a:t>
            </a:r>
            <a:r>
              <a:rPr lang="en-US" dirty="0" smtClean="0"/>
              <a:t>starting with dystonia like movement, the generalized stiffening then focal weakness.</a:t>
            </a:r>
          </a:p>
          <a:p>
            <a:r>
              <a:rPr lang="en-US" dirty="0">
                <a:solidFill>
                  <a:srgbClr val="FF0000"/>
                </a:solidFill>
              </a:rPr>
              <a:t>Epileptic </a:t>
            </a:r>
            <a:r>
              <a:rPr lang="en-US" dirty="0" smtClean="0">
                <a:solidFill>
                  <a:srgbClr val="FF0000"/>
                </a:solidFill>
              </a:rPr>
              <a:t>Dystonic seizure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Epileptic Tonic seizure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Dystonia </a:t>
            </a:r>
            <a:r>
              <a:rPr lang="en-US" dirty="0" smtClean="0"/>
              <a:t>in a case of AHC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Hemiplegia</a:t>
            </a:r>
            <a:r>
              <a:rPr lang="en-US" dirty="0" smtClean="0"/>
              <a:t> in a case of AHC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Myoclonic seizure</a:t>
            </a:r>
            <a:r>
              <a:rPr lang="en-US" dirty="0" smtClean="0"/>
              <a:t> in a case of AHC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2341"/>
            <a:ext cx="8229600" cy="1143000"/>
          </a:xfrm>
        </p:spPr>
        <p:txBody>
          <a:bodyPr/>
          <a:lstStyle/>
          <a:p>
            <a:r>
              <a:rPr lang="en-US" dirty="0" smtClean="0"/>
              <a:t>Epileptic Hemiplegia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6500</TotalTime>
  <Words>1148</Words>
  <Application>Microsoft Office PowerPoint</Application>
  <PresentationFormat>On-screen Show (4:3)</PresentationFormat>
  <Paragraphs>167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Seizures in Alternating Hemiplegia of Childhood</vt:lpstr>
      <vt:lpstr>Milestones in AHC and Parallels with Epilepsy</vt:lpstr>
      <vt:lpstr>Outline</vt:lpstr>
      <vt:lpstr>Epileptic Seizures</vt:lpstr>
      <vt:lpstr>EEG During Epileptic Seizures</vt:lpstr>
      <vt:lpstr>EEG Changes Interictally</vt:lpstr>
      <vt:lpstr>Abnormal Movements</vt:lpstr>
      <vt:lpstr>Video Illustrations</vt:lpstr>
      <vt:lpstr>Epileptic Hemiplegia</vt:lpstr>
      <vt:lpstr>Epileptic Dystonia</vt:lpstr>
      <vt:lpstr>Epileptic Tonic Seizure</vt:lpstr>
      <vt:lpstr>AHC Case: Baseline EEG</vt:lpstr>
      <vt:lpstr>Dystonia in AHC</vt:lpstr>
      <vt:lpstr>AHC Case:  EEG in Dystonia</vt:lpstr>
      <vt:lpstr>Hemiplegic Spell in AHC</vt:lpstr>
      <vt:lpstr>AHC Case:  EEG in Hemiplegia</vt:lpstr>
      <vt:lpstr>EEG During Hemiplegia in Patient with AHC</vt:lpstr>
      <vt:lpstr>Myoclonic Seizures</vt:lpstr>
      <vt:lpstr>AHC Case:  EEG of Myoclonic Jerks</vt:lpstr>
      <vt:lpstr>EEG During Epileptic Seizure in AHC</vt:lpstr>
      <vt:lpstr>Outline</vt:lpstr>
      <vt:lpstr>Mikati Study</vt:lpstr>
      <vt:lpstr>Frequency of Seizure Activity</vt:lpstr>
      <vt:lpstr>Sweney Study</vt:lpstr>
      <vt:lpstr>Panagiotakaki Study: Frequency of Seizures with Age Cohort with &gt; 24 year FU</vt:lpstr>
      <vt:lpstr>Other Seizure Manifestations </vt:lpstr>
      <vt:lpstr>Saito Study: Frequency</vt:lpstr>
      <vt:lpstr>Saito Study: Types of Seizures</vt:lpstr>
      <vt:lpstr>Neonatal Onset Seizures</vt:lpstr>
      <vt:lpstr>PowerPoint Presentation</vt:lpstr>
      <vt:lpstr>Outline</vt:lpstr>
      <vt:lpstr>Acute Seizures</vt:lpstr>
      <vt:lpstr>Antiepileptic Drugs</vt:lpstr>
      <vt:lpstr>Conclusions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Seizures in Alternating Hemiplegia of Childhood</dc:title>
  <dc:creator>Michael POMPLIANO</dc:creator>
  <cp:lastModifiedBy>Mohamad Mikati, M.D.</cp:lastModifiedBy>
  <cp:revision>231</cp:revision>
  <dcterms:created xsi:type="dcterms:W3CDTF">2011-07-20T13:51:31Z</dcterms:created>
  <dcterms:modified xsi:type="dcterms:W3CDTF">2012-07-09T20:49:36Z</dcterms:modified>
</cp:coreProperties>
</file>